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9" r:id="rId1"/>
  </p:sldMasterIdLst>
  <p:notesMasterIdLst>
    <p:notesMasterId r:id="rId39"/>
  </p:notesMasterIdLst>
  <p:handoutMasterIdLst>
    <p:handoutMasterId r:id="rId40"/>
  </p:handoutMasterIdLst>
  <p:sldIdLst>
    <p:sldId id="256" r:id="rId2"/>
    <p:sldId id="354" r:id="rId3"/>
    <p:sldId id="352" r:id="rId4"/>
    <p:sldId id="316" r:id="rId5"/>
    <p:sldId id="363" r:id="rId6"/>
    <p:sldId id="365" r:id="rId7"/>
    <p:sldId id="364" r:id="rId8"/>
    <p:sldId id="366" r:id="rId9"/>
    <p:sldId id="367" r:id="rId10"/>
    <p:sldId id="370" r:id="rId11"/>
    <p:sldId id="369" r:id="rId12"/>
    <p:sldId id="368" r:id="rId13"/>
    <p:sldId id="371" r:id="rId14"/>
    <p:sldId id="372" r:id="rId15"/>
    <p:sldId id="373" r:id="rId16"/>
    <p:sldId id="375" r:id="rId17"/>
    <p:sldId id="376" r:id="rId18"/>
    <p:sldId id="377" r:id="rId19"/>
    <p:sldId id="378" r:id="rId20"/>
    <p:sldId id="379" r:id="rId21"/>
    <p:sldId id="380" r:id="rId22"/>
    <p:sldId id="381" r:id="rId23"/>
    <p:sldId id="382" r:id="rId24"/>
    <p:sldId id="383" r:id="rId25"/>
    <p:sldId id="384" r:id="rId26"/>
    <p:sldId id="385" r:id="rId27"/>
    <p:sldId id="386" r:id="rId28"/>
    <p:sldId id="388" r:id="rId29"/>
    <p:sldId id="390" r:id="rId30"/>
    <p:sldId id="391" r:id="rId31"/>
    <p:sldId id="392" r:id="rId32"/>
    <p:sldId id="394" r:id="rId33"/>
    <p:sldId id="395" r:id="rId34"/>
    <p:sldId id="396" r:id="rId35"/>
    <p:sldId id="397" r:id="rId36"/>
    <p:sldId id="398" r:id="rId37"/>
    <p:sldId id="399" r:id="rId38"/>
  </p:sldIdLst>
  <p:sldSz cx="10080625" cy="7200900"/>
  <p:notesSz cx="7099300" cy="10234613"/>
  <p:defaultTextStyle>
    <a:defPPr>
      <a:defRPr lang="fr-FR"/>
    </a:defPPr>
    <a:lvl1pPr marL="0" algn="l" defTabSz="987461" rtl="0" eaLnBrk="1" latinLnBrk="0" hangingPunct="1">
      <a:defRPr sz="1900" kern="1200">
        <a:solidFill>
          <a:schemeClr val="tx1"/>
        </a:solidFill>
        <a:latin typeface="+mn-lt"/>
        <a:ea typeface="+mn-ea"/>
        <a:cs typeface="+mn-cs"/>
      </a:defRPr>
    </a:lvl1pPr>
    <a:lvl2pPr marL="493730" algn="l" defTabSz="987461" rtl="0" eaLnBrk="1" latinLnBrk="0" hangingPunct="1">
      <a:defRPr sz="1900" kern="1200">
        <a:solidFill>
          <a:schemeClr val="tx1"/>
        </a:solidFill>
        <a:latin typeface="+mn-lt"/>
        <a:ea typeface="+mn-ea"/>
        <a:cs typeface="+mn-cs"/>
      </a:defRPr>
    </a:lvl2pPr>
    <a:lvl3pPr marL="987461" algn="l" defTabSz="987461" rtl="0" eaLnBrk="1" latinLnBrk="0" hangingPunct="1">
      <a:defRPr sz="1900" kern="1200">
        <a:solidFill>
          <a:schemeClr val="tx1"/>
        </a:solidFill>
        <a:latin typeface="+mn-lt"/>
        <a:ea typeface="+mn-ea"/>
        <a:cs typeface="+mn-cs"/>
      </a:defRPr>
    </a:lvl3pPr>
    <a:lvl4pPr marL="1481191" algn="l" defTabSz="987461" rtl="0" eaLnBrk="1" latinLnBrk="0" hangingPunct="1">
      <a:defRPr sz="1900" kern="1200">
        <a:solidFill>
          <a:schemeClr val="tx1"/>
        </a:solidFill>
        <a:latin typeface="+mn-lt"/>
        <a:ea typeface="+mn-ea"/>
        <a:cs typeface="+mn-cs"/>
      </a:defRPr>
    </a:lvl4pPr>
    <a:lvl5pPr marL="1974921" algn="l" defTabSz="987461" rtl="0" eaLnBrk="1" latinLnBrk="0" hangingPunct="1">
      <a:defRPr sz="1900" kern="1200">
        <a:solidFill>
          <a:schemeClr val="tx1"/>
        </a:solidFill>
        <a:latin typeface="+mn-lt"/>
        <a:ea typeface="+mn-ea"/>
        <a:cs typeface="+mn-cs"/>
      </a:defRPr>
    </a:lvl5pPr>
    <a:lvl6pPr marL="2468651" algn="l" defTabSz="987461" rtl="0" eaLnBrk="1" latinLnBrk="0" hangingPunct="1">
      <a:defRPr sz="1900" kern="1200">
        <a:solidFill>
          <a:schemeClr val="tx1"/>
        </a:solidFill>
        <a:latin typeface="+mn-lt"/>
        <a:ea typeface="+mn-ea"/>
        <a:cs typeface="+mn-cs"/>
      </a:defRPr>
    </a:lvl6pPr>
    <a:lvl7pPr marL="2962382" algn="l" defTabSz="987461" rtl="0" eaLnBrk="1" latinLnBrk="0" hangingPunct="1">
      <a:defRPr sz="1900" kern="1200">
        <a:solidFill>
          <a:schemeClr val="tx1"/>
        </a:solidFill>
        <a:latin typeface="+mn-lt"/>
        <a:ea typeface="+mn-ea"/>
        <a:cs typeface="+mn-cs"/>
      </a:defRPr>
    </a:lvl7pPr>
    <a:lvl8pPr marL="3456112" algn="l" defTabSz="987461" rtl="0" eaLnBrk="1" latinLnBrk="0" hangingPunct="1">
      <a:defRPr sz="1900" kern="1200">
        <a:solidFill>
          <a:schemeClr val="tx1"/>
        </a:solidFill>
        <a:latin typeface="+mn-lt"/>
        <a:ea typeface="+mn-ea"/>
        <a:cs typeface="+mn-cs"/>
      </a:defRPr>
    </a:lvl8pPr>
    <a:lvl9pPr marL="3949842" algn="l" defTabSz="98746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26">
          <p15:clr>
            <a:srgbClr val="A4A3A4"/>
          </p15:clr>
        </p15:guide>
        <p15:guide id="2" pos="1724">
          <p15:clr>
            <a:srgbClr val="A4A3A4"/>
          </p15:clr>
        </p15:guide>
      </p15:sldGuideLst>
    </p:ext>
    <p:ext uri="{2D200454-40CA-4A62-9FC3-DE9A4176ACB9}">
      <p15:notesGuideLst xmlns:p15="http://schemas.microsoft.com/office/powerpoint/2012/main" xmlns="">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e"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3100D"/>
    <a:srgbClr val="BF7D05"/>
    <a:srgbClr val="F8A208"/>
    <a:srgbClr val="FFFF66"/>
    <a:srgbClr val="FF3300"/>
    <a:srgbClr val="FCBB04"/>
    <a:srgbClr val="FFFFFF"/>
    <a:srgbClr val="F2F7F8"/>
    <a:srgbClr val="E6F0F1"/>
    <a:srgbClr val="8C3F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8339" autoAdjust="0"/>
  </p:normalViewPr>
  <p:slideViewPr>
    <p:cSldViewPr>
      <p:cViewPr varScale="1">
        <p:scale>
          <a:sx n="98" d="100"/>
          <a:sy n="98" d="100"/>
        </p:scale>
        <p:origin x="-246" y="-96"/>
      </p:cViewPr>
      <p:guideLst>
        <p:guide orient="horz" pos="726"/>
        <p:guide pos="17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fr-FR" dirty="0"/>
          </a:p>
        </p:txBody>
      </p:sp>
      <p:sp>
        <p:nvSpPr>
          <p:cNvPr id="3" name="Espace réservé de la date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A4307515-ABBD-4F5F-BFB8-8C9A60AA3B80}" type="datetimeFigureOut">
              <a:rPr lang="fr-FR" smtClean="0"/>
              <a:pPr/>
              <a:t>28/01/2016</a:t>
            </a:fld>
            <a:endParaRPr lang="fr-FR" dirty="0"/>
          </a:p>
        </p:txBody>
      </p:sp>
      <p:sp>
        <p:nvSpPr>
          <p:cNvPr id="4" name="Espace réservé du pied de page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57824D6A-0AD8-441B-B8C7-D2F90DE657A0}" type="slidenum">
              <a:rPr lang="fr-FR" smtClean="0"/>
              <a:pPr/>
              <a:t>‹N›</a:t>
            </a:fld>
            <a:endParaRPr lang="fr-FR" dirty="0"/>
          </a:p>
        </p:txBody>
      </p:sp>
    </p:spTree>
    <p:extLst>
      <p:ext uri="{BB962C8B-B14F-4D97-AF65-F5344CB8AC3E}">
        <p14:creationId xmlns:p14="http://schemas.microsoft.com/office/powerpoint/2010/main" xmlns="" val="21313840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fr-FR" dirty="0"/>
          </a:p>
        </p:txBody>
      </p:sp>
      <p:sp>
        <p:nvSpPr>
          <p:cNvPr id="3" name="Espace réservé de la date 2"/>
          <p:cNvSpPr>
            <a:spLocks noGrp="1"/>
          </p:cNvSpPr>
          <p:nvPr>
            <p:ph type="dt" idx="1"/>
          </p:nvPr>
        </p:nvSpPr>
        <p:spPr>
          <a:xfrm>
            <a:off x="4021295" y="1"/>
            <a:ext cx="3076363" cy="511730"/>
          </a:xfrm>
          <a:prstGeom prst="rect">
            <a:avLst/>
          </a:prstGeom>
        </p:spPr>
        <p:txBody>
          <a:bodyPr vert="horz" lIns="94759" tIns="47380" rIns="94759" bIns="47380" rtlCol="0"/>
          <a:lstStyle>
            <a:lvl1pPr algn="r">
              <a:defRPr sz="1200"/>
            </a:lvl1pPr>
          </a:lstStyle>
          <a:p>
            <a:fld id="{01A8F88B-4084-48FB-AE7C-94360E437D3F}" type="datetimeFigureOut">
              <a:rPr lang="fr-FR" smtClean="0"/>
              <a:pPr/>
              <a:t>28/01/2016</a:t>
            </a:fld>
            <a:endParaRPr lang="fr-FR" dirty="0"/>
          </a:p>
        </p:txBody>
      </p:sp>
      <p:sp>
        <p:nvSpPr>
          <p:cNvPr id="4" name="Espace réservé de l'image des diapositives 3"/>
          <p:cNvSpPr>
            <a:spLocks noGrp="1" noRot="1" noChangeAspect="1"/>
          </p:cNvSpPr>
          <p:nvPr>
            <p:ph type="sldImg" idx="2"/>
          </p:nvPr>
        </p:nvSpPr>
        <p:spPr>
          <a:xfrm>
            <a:off x="863600" y="766763"/>
            <a:ext cx="5372100" cy="3838575"/>
          </a:xfrm>
          <a:prstGeom prst="rect">
            <a:avLst/>
          </a:prstGeom>
          <a:noFill/>
          <a:ln w="12700">
            <a:solidFill>
              <a:prstClr val="black"/>
            </a:solidFill>
          </a:ln>
        </p:spPr>
        <p:txBody>
          <a:bodyPr vert="horz" lIns="94759" tIns="47380" rIns="94759" bIns="47380" rtlCol="0" anchor="ctr"/>
          <a:lstStyle/>
          <a:p>
            <a:endParaRPr lang="fr-FR" dirty="0"/>
          </a:p>
        </p:txBody>
      </p:sp>
      <p:sp>
        <p:nvSpPr>
          <p:cNvPr id="5" name="Espace réservé des commentaires 4"/>
          <p:cNvSpPr>
            <a:spLocks noGrp="1"/>
          </p:cNvSpPr>
          <p:nvPr>
            <p:ph type="body" sz="quarter" idx="3"/>
          </p:nvPr>
        </p:nvSpPr>
        <p:spPr>
          <a:xfrm>
            <a:off x="709931" y="4861442"/>
            <a:ext cx="5679440" cy="4605576"/>
          </a:xfrm>
          <a:prstGeom prst="rect">
            <a:avLst/>
          </a:prstGeom>
        </p:spPr>
        <p:txBody>
          <a:bodyPr vert="horz" lIns="94759" tIns="47380" rIns="94759" bIns="4738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a:defRPr sz="1200"/>
            </a:lvl1pPr>
          </a:lstStyle>
          <a:p>
            <a:fld id="{5506C725-86FD-4131-9D13-081F8E80E38D}" type="slidenum">
              <a:rPr lang="fr-FR" smtClean="0"/>
              <a:pPr/>
              <a:t>‹N›</a:t>
            </a:fld>
            <a:endParaRPr lang="fr-FR" dirty="0"/>
          </a:p>
        </p:txBody>
      </p:sp>
    </p:spTree>
    <p:extLst>
      <p:ext uri="{BB962C8B-B14F-4D97-AF65-F5344CB8AC3E}">
        <p14:creationId xmlns:p14="http://schemas.microsoft.com/office/powerpoint/2010/main" xmlns="" val="216078684"/>
      </p:ext>
    </p:extLst>
  </p:cSld>
  <p:clrMap bg1="lt1" tx1="dk1" bg2="lt2" tx2="dk2" accent1="accent1" accent2="accent2" accent3="accent3" accent4="accent4" accent5="accent5" accent6="accent6" hlink="hlink" folHlink="folHlink"/>
  <p:hf hdr="0" ftr="0" dt="0"/>
  <p:notesStyle>
    <a:lvl1pPr marL="0" algn="l" defTabSz="987461" rtl="0" eaLnBrk="1" latinLnBrk="0" hangingPunct="1">
      <a:defRPr sz="1300" kern="1200">
        <a:solidFill>
          <a:schemeClr val="tx1"/>
        </a:solidFill>
        <a:latin typeface="+mn-lt"/>
        <a:ea typeface="+mn-ea"/>
        <a:cs typeface="+mn-cs"/>
      </a:defRPr>
    </a:lvl1pPr>
    <a:lvl2pPr marL="493730" algn="l" defTabSz="987461" rtl="0" eaLnBrk="1" latinLnBrk="0" hangingPunct="1">
      <a:defRPr sz="1300" kern="1200">
        <a:solidFill>
          <a:schemeClr val="tx1"/>
        </a:solidFill>
        <a:latin typeface="+mn-lt"/>
        <a:ea typeface="+mn-ea"/>
        <a:cs typeface="+mn-cs"/>
      </a:defRPr>
    </a:lvl2pPr>
    <a:lvl3pPr marL="987461" algn="l" defTabSz="987461" rtl="0" eaLnBrk="1" latinLnBrk="0" hangingPunct="1">
      <a:defRPr sz="1300" kern="1200">
        <a:solidFill>
          <a:schemeClr val="tx1"/>
        </a:solidFill>
        <a:latin typeface="+mn-lt"/>
        <a:ea typeface="+mn-ea"/>
        <a:cs typeface="+mn-cs"/>
      </a:defRPr>
    </a:lvl3pPr>
    <a:lvl4pPr marL="1481191" algn="l" defTabSz="987461" rtl="0" eaLnBrk="1" latinLnBrk="0" hangingPunct="1">
      <a:defRPr sz="1300" kern="1200">
        <a:solidFill>
          <a:schemeClr val="tx1"/>
        </a:solidFill>
        <a:latin typeface="+mn-lt"/>
        <a:ea typeface="+mn-ea"/>
        <a:cs typeface="+mn-cs"/>
      </a:defRPr>
    </a:lvl4pPr>
    <a:lvl5pPr marL="1974921" algn="l" defTabSz="987461" rtl="0" eaLnBrk="1" latinLnBrk="0" hangingPunct="1">
      <a:defRPr sz="1300" kern="1200">
        <a:solidFill>
          <a:schemeClr val="tx1"/>
        </a:solidFill>
        <a:latin typeface="+mn-lt"/>
        <a:ea typeface="+mn-ea"/>
        <a:cs typeface="+mn-cs"/>
      </a:defRPr>
    </a:lvl5pPr>
    <a:lvl6pPr marL="2468651" algn="l" defTabSz="987461" rtl="0" eaLnBrk="1" latinLnBrk="0" hangingPunct="1">
      <a:defRPr sz="1300" kern="1200">
        <a:solidFill>
          <a:schemeClr val="tx1"/>
        </a:solidFill>
        <a:latin typeface="+mn-lt"/>
        <a:ea typeface="+mn-ea"/>
        <a:cs typeface="+mn-cs"/>
      </a:defRPr>
    </a:lvl6pPr>
    <a:lvl7pPr marL="2962382" algn="l" defTabSz="987461" rtl="0" eaLnBrk="1" latinLnBrk="0" hangingPunct="1">
      <a:defRPr sz="1300" kern="1200">
        <a:solidFill>
          <a:schemeClr val="tx1"/>
        </a:solidFill>
        <a:latin typeface="+mn-lt"/>
        <a:ea typeface="+mn-ea"/>
        <a:cs typeface="+mn-cs"/>
      </a:defRPr>
    </a:lvl7pPr>
    <a:lvl8pPr marL="3456112" algn="l" defTabSz="987461" rtl="0" eaLnBrk="1" latinLnBrk="0" hangingPunct="1">
      <a:defRPr sz="1300" kern="1200">
        <a:solidFill>
          <a:schemeClr val="tx1"/>
        </a:solidFill>
        <a:latin typeface="+mn-lt"/>
        <a:ea typeface="+mn-ea"/>
        <a:cs typeface="+mn-cs"/>
      </a:defRPr>
    </a:lvl8pPr>
    <a:lvl9pPr marL="3949842" algn="l" defTabSz="98746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506C725-86FD-4131-9D13-081F8E80E38D}" type="slidenum">
              <a:rPr lang="fr-FR" smtClean="0"/>
              <a:pPr/>
              <a:t>1</a:t>
            </a:fld>
            <a:endParaRPr lang="fr-FR" dirty="0"/>
          </a:p>
        </p:txBody>
      </p:sp>
    </p:spTree>
    <p:extLst>
      <p:ext uri="{BB962C8B-B14F-4D97-AF65-F5344CB8AC3E}">
        <p14:creationId xmlns:p14="http://schemas.microsoft.com/office/powerpoint/2010/main" xmlns="" val="336666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506C725-86FD-4131-9D13-081F8E80E38D}" type="slidenum">
              <a:rPr lang="fr-FR" smtClean="0"/>
              <a:pPr/>
              <a:t>8</a:t>
            </a:fld>
            <a:endParaRPr lang="fr-FR" dirty="0"/>
          </a:p>
        </p:txBody>
      </p:sp>
    </p:spTree>
    <p:extLst>
      <p:ext uri="{BB962C8B-B14F-4D97-AF65-F5344CB8AC3E}">
        <p14:creationId xmlns:p14="http://schemas.microsoft.com/office/powerpoint/2010/main" xmlns="" val="2156061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63600" y="766763"/>
            <a:ext cx="5372100" cy="3838575"/>
          </a:xfrm>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1E19DC9-5FB8-4673-A498-42D1FE4ED64E}" type="slidenum">
              <a:rPr lang="it-IT" smtClean="0"/>
              <a:pPr/>
              <a:t>20</a:t>
            </a:fld>
            <a:endParaRPr lang="it-IT"/>
          </a:p>
        </p:txBody>
      </p:sp>
    </p:spTree>
    <p:extLst>
      <p:ext uri="{BB962C8B-B14F-4D97-AF65-F5344CB8AC3E}">
        <p14:creationId xmlns:p14="http://schemas.microsoft.com/office/powerpoint/2010/main" xmlns="" val="971559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5" name="Connettore 1 4"/>
          <p:cNvCxnSpPr/>
          <p:nvPr userDrawn="1"/>
        </p:nvCxnSpPr>
        <p:spPr>
          <a:xfrm>
            <a:off x="277284" y="651722"/>
            <a:ext cx="2460898"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Immagine 6"/>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a:stretch/>
        </p:blipFill>
        <p:spPr>
          <a:xfrm>
            <a:off x="832971" y="107338"/>
            <a:ext cx="1508293" cy="468778"/>
          </a:xfrm>
          <a:prstGeom prst="rect">
            <a:avLst/>
          </a:prstGeom>
        </p:spPr>
      </p:pic>
    </p:spTree>
    <p:extLst>
      <p:ext uri="{BB962C8B-B14F-4D97-AF65-F5344CB8AC3E}">
        <p14:creationId xmlns:p14="http://schemas.microsoft.com/office/powerpoint/2010/main" xmlns="" val="38790605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56047" y="2236947"/>
            <a:ext cx="8568531" cy="1543526"/>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512094" y="4080510"/>
            <a:ext cx="7056438" cy="1840230"/>
          </a:xfrm>
        </p:spPr>
        <p:txBody>
          <a:bodyPr/>
          <a:lstStyle>
            <a:lvl1pPr marL="0" indent="0" algn="ctr">
              <a:buNone/>
              <a:defRPr>
                <a:solidFill>
                  <a:schemeClr val="tx1">
                    <a:tint val="75000"/>
                  </a:schemeClr>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18AC09D-6364-47CF-8EDB-9EDB205B5F69}" type="datetime1">
              <a:rPr lang="it-IT" smtClean="0"/>
              <a:pPr/>
              <a:t>28/01/2016</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xmlns="" val="24447907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04031" y="288370"/>
            <a:ext cx="9072563" cy="1200150"/>
          </a:xfrm>
          <a:prstGeom prst="rect">
            <a:avLst/>
          </a:prstGeom>
        </p:spPr>
        <p:txBody>
          <a:bodyPr vert="horz" lIns="98734" tIns="49367" rIns="98734" bIns="49367"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504031" y="1680212"/>
            <a:ext cx="9072563" cy="4752261"/>
          </a:xfrm>
          <a:prstGeom prst="rect">
            <a:avLst/>
          </a:prstGeom>
        </p:spPr>
        <p:txBody>
          <a:bodyPr vert="horz" lIns="98734" tIns="49367" rIns="98734" bIns="49367"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04031" y="6674169"/>
            <a:ext cx="2352146" cy="383381"/>
          </a:xfrm>
          <a:prstGeom prst="rect">
            <a:avLst/>
          </a:prstGeom>
        </p:spPr>
        <p:txBody>
          <a:bodyPr vert="horz" lIns="98734" tIns="49367" rIns="98734" bIns="49367" rtlCol="0" anchor="ctr"/>
          <a:lstStyle>
            <a:lvl1pPr algn="l">
              <a:defRPr sz="1300">
                <a:solidFill>
                  <a:schemeClr val="tx1">
                    <a:tint val="75000"/>
                  </a:schemeClr>
                </a:solidFill>
              </a:defRPr>
            </a:lvl1pPr>
          </a:lstStyle>
          <a:p>
            <a:pPr defTabSz="987342"/>
            <a:endParaRPr lang="it-IT" dirty="0">
              <a:solidFill>
                <a:prstClr val="black">
                  <a:tint val="75000"/>
                </a:prstClr>
              </a:solidFill>
            </a:endParaRPr>
          </a:p>
        </p:txBody>
      </p:sp>
      <p:sp>
        <p:nvSpPr>
          <p:cNvPr id="5" name="Segnaposto piè di pagina 4"/>
          <p:cNvSpPr>
            <a:spLocks noGrp="1"/>
          </p:cNvSpPr>
          <p:nvPr>
            <p:ph type="ftr" sz="quarter" idx="3"/>
          </p:nvPr>
        </p:nvSpPr>
        <p:spPr>
          <a:xfrm>
            <a:off x="3444214" y="6674169"/>
            <a:ext cx="3192198" cy="383381"/>
          </a:xfrm>
          <a:prstGeom prst="rect">
            <a:avLst/>
          </a:prstGeom>
        </p:spPr>
        <p:txBody>
          <a:bodyPr vert="horz" lIns="98734" tIns="49367" rIns="98734" bIns="49367" rtlCol="0" anchor="ctr"/>
          <a:lstStyle>
            <a:lvl1pPr algn="ctr">
              <a:defRPr sz="1300">
                <a:solidFill>
                  <a:schemeClr val="tx1">
                    <a:tint val="75000"/>
                  </a:schemeClr>
                </a:solidFill>
              </a:defRPr>
            </a:lvl1pPr>
          </a:lstStyle>
          <a:p>
            <a:pPr defTabSz="987342"/>
            <a:endParaRPr lang="it-IT" dirty="0">
              <a:solidFill>
                <a:prstClr val="black">
                  <a:tint val="75000"/>
                </a:prstClr>
              </a:solidFill>
            </a:endParaRPr>
          </a:p>
        </p:txBody>
      </p:sp>
      <p:cxnSp>
        <p:nvCxnSpPr>
          <p:cNvPr id="7" name="Connettore 1 6"/>
          <p:cNvCxnSpPr/>
          <p:nvPr userDrawn="1"/>
        </p:nvCxnSpPr>
        <p:spPr>
          <a:xfrm>
            <a:off x="277284" y="651722"/>
            <a:ext cx="2460898"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a:stretch/>
        </p:blipFill>
        <p:spPr>
          <a:xfrm>
            <a:off x="832971" y="107338"/>
            <a:ext cx="1508293" cy="468778"/>
          </a:xfrm>
          <a:prstGeom prst="rect">
            <a:avLst/>
          </a:prstGeom>
        </p:spPr>
      </p:pic>
      <p:sp>
        <p:nvSpPr>
          <p:cNvPr id="9" name="Rettangolo 8"/>
          <p:cNvSpPr/>
          <p:nvPr userDrawn="1"/>
        </p:nvSpPr>
        <p:spPr>
          <a:xfrm>
            <a:off x="9739494" y="6972323"/>
            <a:ext cx="320922" cy="215444"/>
          </a:xfrm>
          <a:prstGeom prst="rect">
            <a:avLst/>
          </a:prstGeom>
        </p:spPr>
        <p:txBody>
          <a:bodyPr wrap="none">
            <a:spAutoFit/>
          </a:bodyPr>
          <a:lstStyle/>
          <a:p>
            <a:fld id="{59FA390D-1ADD-4FBA-B94B-10F0C8DD8958}" type="slidenum">
              <a:rPr kumimoji="0" lang="it-IT" sz="800" b="0" i="0" u="none" strike="noStrike" kern="1200" cap="none" spc="0" normalizeH="0" baseline="0" noProof="0" smtClean="0">
                <a:ln>
                  <a:noFill/>
                </a:ln>
                <a:solidFill>
                  <a:prstClr val="black"/>
                </a:solidFill>
                <a:effectLst/>
                <a:uLnTx/>
                <a:uFillTx/>
                <a:latin typeface="+mn-lt"/>
              </a:rPr>
              <a:pPr/>
              <a:t>‹N›</a:t>
            </a:fld>
            <a:endParaRPr lang="it-IT" dirty="0"/>
          </a:p>
        </p:txBody>
      </p:sp>
    </p:spTree>
    <p:extLst>
      <p:ext uri="{BB962C8B-B14F-4D97-AF65-F5344CB8AC3E}">
        <p14:creationId xmlns:p14="http://schemas.microsoft.com/office/powerpoint/2010/main" xmlns="" val="1376520012"/>
      </p:ext>
    </p:extLst>
  </p:cSld>
  <p:clrMap bg1="lt1" tx1="dk1" bg2="lt2" tx2="dk2" accent1="accent1" accent2="accent2" accent3="accent3" accent4="accent4" accent5="accent5" accent6="accent6" hlink="hlink" folHlink="folHlink"/>
  <p:sldLayoutIdLst>
    <p:sldLayoutId id="2147483686" r:id="rId1"/>
    <p:sldLayoutId id="2147483687" r:id="rId2"/>
  </p:sldLayoutIdLst>
  <p:timing>
    <p:tnLst>
      <p:par>
        <p:cTn id="1" dur="indefinite" restart="never" nodeType="tmRoot"/>
      </p:par>
    </p:tnLst>
  </p:timing>
  <p:hf hdr="0" ftr="0" dt="0"/>
  <p:txStyles>
    <p:titleStyle>
      <a:lvl1pPr algn="ctr" defTabSz="987342" rtl="0" eaLnBrk="1" latinLnBrk="0" hangingPunct="1">
        <a:spcBef>
          <a:spcPct val="0"/>
        </a:spcBef>
        <a:buNone/>
        <a:defRPr sz="4800" kern="1200">
          <a:solidFill>
            <a:schemeClr val="tx1"/>
          </a:solidFill>
          <a:latin typeface="+mj-lt"/>
          <a:ea typeface="+mj-ea"/>
          <a:cs typeface="+mj-cs"/>
        </a:defRPr>
      </a:lvl1pPr>
    </p:titleStyle>
    <p:bodyStyle>
      <a:lvl1pPr marL="370253" indent="-370253" algn="l" defTabSz="987342"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2216" indent="-308544" algn="l" defTabSz="987342"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34177" indent="-246835" algn="l" defTabSz="987342"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27848"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21518"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15189"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08860"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02530"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196201" indent="-246835" algn="l" defTabSz="987342"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it-IT"/>
      </a:defPPr>
      <a:lvl1pPr marL="0" algn="l" defTabSz="987342" rtl="0" eaLnBrk="1" latinLnBrk="0" hangingPunct="1">
        <a:defRPr sz="1900" kern="1200">
          <a:solidFill>
            <a:schemeClr val="tx1"/>
          </a:solidFill>
          <a:latin typeface="+mn-lt"/>
          <a:ea typeface="+mn-ea"/>
          <a:cs typeface="+mn-cs"/>
        </a:defRPr>
      </a:lvl1pPr>
      <a:lvl2pPr marL="493671" algn="l" defTabSz="987342" rtl="0" eaLnBrk="1" latinLnBrk="0" hangingPunct="1">
        <a:defRPr sz="1900" kern="1200">
          <a:solidFill>
            <a:schemeClr val="tx1"/>
          </a:solidFill>
          <a:latin typeface="+mn-lt"/>
          <a:ea typeface="+mn-ea"/>
          <a:cs typeface="+mn-cs"/>
        </a:defRPr>
      </a:lvl2pPr>
      <a:lvl3pPr marL="987342" algn="l" defTabSz="987342" rtl="0" eaLnBrk="1" latinLnBrk="0" hangingPunct="1">
        <a:defRPr sz="1900" kern="1200">
          <a:solidFill>
            <a:schemeClr val="tx1"/>
          </a:solidFill>
          <a:latin typeface="+mn-lt"/>
          <a:ea typeface="+mn-ea"/>
          <a:cs typeface="+mn-cs"/>
        </a:defRPr>
      </a:lvl3pPr>
      <a:lvl4pPr marL="1481013" algn="l" defTabSz="987342" rtl="0" eaLnBrk="1" latinLnBrk="0" hangingPunct="1">
        <a:defRPr sz="1900" kern="1200">
          <a:solidFill>
            <a:schemeClr val="tx1"/>
          </a:solidFill>
          <a:latin typeface="+mn-lt"/>
          <a:ea typeface="+mn-ea"/>
          <a:cs typeface="+mn-cs"/>
        </a:defRPr>
      </a:lvl4pPr>
      <a:lvl5pPr marL="1974682" algn="l" defTabSz="987342" rtl="0" eaLnBrk="1" latinLnBrk="0" hangingPunct="1">
        <a:defRPr sz="1900" kern="1200">
          <a:solidFill>
            <a:schemeClr val="tx1"/>
          </a:solidFill>
          <a:latin typeface="+mn-lt"/>
          <a:ea typeface="+mn-ea"/>
          <a:cs typeface="+mn-cs"/>
        </a:defRPr>
      </a:lvl5pPr>
      <a:lvl6pPr marL="2468353" algn="l" defTabSz="987342" rtl="0" eaLnBrk="1" latinLnBrk="0" hangingPunct="1">
        <a:defRPr sz="1900" kern="1200">
          <a:solidFill>
            <a:schemeClr val="tx1"/>
          </a:solidFill>
          <a:latin typeface="+mn-lt"/>
          <a:ea typeface="+mn-ea"/>
          <a:cs typeface="+mn-cs"/>
        </a:defRPr>
      </a:lvl6pPr>
      <a:lvl7pPr marL="2962024" algn="l" defTabSz="987342" rtl="0" eaLnBrk="1" latinLnBrk="0" hangingPunct="1">
        <a:defRPr sz="1900" kern="1200">
          <a:solidFill>
            <a:schemeClr val="tx1"/>
          </a:solidFill>
          <a:latin typeface="+mn-lt"/>
          <a:ea typeface="+mn-ea"/>
          <a:cs typeface="+mn-cs"/>
        </a:defRPr>
      </a:lvl7pPr>
      <a:lvl8pPr marL="3455695" algn="l" defTabSz="987342" rtl="0" eaLnBrk="1" latinLnBrk="0" hangingPunct="1">
        <a:defRPr sz="1900" kern="1200">
          <a:solidFill>
            <a:schemeClr val="tx1"/>
          </a:solidFill>
          <a:latin typeface="+mn-lt"/>
          <a:ea typeface="+mn-ea"/>
          <a:cs typeface="+mn-cs"/>
        </a:defRPr>
      </a:lvl8pPr>
      <a:lvl9pPr marL="3949366" algn="l" defTabSz="987342"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idx="4294967295"/>
          </p:nvPr>
        </p:nvSpPr>
        <p:spPr>
          <a:xfrm>
            <a:off x="791840" y="2735064"/>
            <a:ext cx="8353425" cy="1441450"/>
          </a:xfrm>
        </p:spPr>
        <p:txBody>
          <a:bodyPr>
            <a:normAutofit fontScale="90000"/>
          </a:bodyPr>
          <a:lstStyle/>
          <a:p>
            <a:pPr lvl="0" defTabSz="914400" fontAlgn="base">
              <a:lnSpc>
                <a:spcPct val="100000"/>
              </a:lnSpc>
              <a:spcAft>
                <a:spcPct val="0"/>
              </a:spcAft>
            </a:pPr>
            <a:r>
              <a:rPr lang="it-IT" sz="2700" b="1" cap="none" dirty="0" smtClean="0">
                <a:solidFill>
                  <a:srgbClr val="93100D"/>
                </a:solidFill>
                <a:latin typeface="+mn-lt"/>
                <a:ea typeface="+mn-ea"/>
                <a:cs typeface="Arial" pitchFamily="34" charset="0"/>
              </a:rPr>
              <a:t>Ama S.p.A.</a:t>
            </a:r>
            <a:br>
              <a:rPr lang="it-IT" sz="2700" b="1" cap="none" dirty="0" smtClean="0">
                <a:solidFill>
                  <a:srgbClr val="93100D"/>
                </a:solidFill>
                <a:latin typeface="+mn-lt"/>
                <a:ea typeface="+mn-ea"/>
                <a:cs typeface="Arial" pitchFamily="34" charset="0"/>
              </a:rPr>
            </a:br>
            <a:r>
              <a:rPr lang="it-IT" sz="2700" b="1" cap="none" dirty="0" smtClean="0">
                <a:solidFill>
                  <a:srgbClr val="93100D"/>
                </a:solidFill>
                <a:latin typeface="+mn-lt"/>
                <a:ea typeface="+mn-ea"/>
                <a:cs typeface="Arial" pitchFamily="34" charset="0"/>
              </a:rPr>
              <a:t/>
            </a:r>
            <a:br>
              <a:rPr lang="it-IT" sz="2700" b="1" cap="none" dirty="0" smtClean="0">
                <a:solidFill>
                  <a:srgbClr val="93100D"/>
                </a:solidFill>
                <a:latin typeface="+mn-lt"/>
                <a:ea typeface="+mn-ea"/>
                <a:cs typeface="Arial" pitchFamily="34" charset="0"/>
              </a:rPr>
            </a:br>
            <a:r>
              <a:rPr lang="it-IT" sz="2700" b="1" dirty="0" smtClean="0">
                <a:solidFill>
                  <a:srgbClr val="93100D"/>
                </a:solidFill>
                <a:latin typeface="+mn-lt"/>
                <a:ea typeface="+mn-ea"/>
                <a:cs typeface="Arial" pitchFamily="34" charset="0"/>
              </a:rPr>
              <a:t>Piano di Prevenzione della Corruzione ex L. 190/12</a:t>
            </a:r>
            <a:r>
              <a:rPr lang="it-IT" sz="2700" b="1" dirty="0" smtClean="0">
                <a:solidFill>
                  <a:srgbClr val="3D3D5B"/>
                </a:solidFill>
                <a:latin typeface="+mn-lt"/>
                <a:ea typeface="+mn-ea"/>
                <a:cs typeface="Arial" pitchFamily="34" charset="0"/>
              </a:rPr>
              <a:t/>
            </a:r>
            <a:br>
              <a:rPr lang="it-IT" sz="2700" b="1" dirty="0" smtClean="0">
                <a:solidFill>
                  <a:srgbClr val="3D3D5B"/>
                </a:solidFill>
                <a:latin typeface="+mn-lt"/>
                <a:ea typeface="+mn-ea"/>
                <a:cs typeface="Arial" pitchFamily="34" charset="0"/>
              </a:rPr>
            </a:br>
            <a:r>
              <a:rPr lang="it-IT" sz="2700" b="1" dirty="0" smtClean="0">
                <a:solidFill>
                  <a:srgbClr val="3D3D5B"/>
                </a:solidFill>
                <a:latin typeface="+mn-lt"/>
                <a:ea typeface="+mn-ea"/>
                <a:cs typeface="Arial" pitchFamily="34" charset="0"/>
              </a:rPr>
              <a:t/>
            </a:r>
            <a:br>
              <a:rPr lang="it-IT" sz="2700" b="1" dirty="0" smtClean="0">
                <a:solidFill>
                  <a:srgbClr val="3D3D5B"/>
                </a:solidFill>
                <a:latin typeface="+mn-lt"/>
                <a:ea typeface="+mn-ea"/>
                <a:cs typeface="Arial" pitchFamily="34" charset="0"/>
              </a:rPr>
            </a:br>
            <a:r>
              <a:rPr lang="it-IT" sz="2700" b="1" dirty="0">
                <a:solidFill>
                  <a:srgbClr val="3D3D5B"/>
                </a:solidFill>
                <a:latin typeface="+mn-lt"/>
                <a:ea typeface="+mn-ea"/>
                <a:cs typeface="Arial" pitchFamily="34" charset="0"/>
              </a:rPr>
              <a:t/>
            </a:r>
            <a:br>
              <a:rPr lang="it-IT" sz="2700" b="1" dirty="0">
                <a:solidFill>
                  <a:srgbClr val="3D3D5B"/>
                </a:solidFill>
                <a:latin typeface="+mn-lt"/>
                <a:ea typeface="+mn-ea"/>
                <a:cs typeface="Arial" pitchFamily="34" charset="0"/>
              </a:rPr>
            </a:br>
            <a:r>
              <a:rPr lang="it-IT" sz="2700" b="1" i="1" dirty="0" smtClean="0">
                <a:solidFill>
                  <a:srgbClr val="808080"/>
                </a:solidFill>
                <a:latin typeface="+mn-lt"/>
                <a:ea typeface="+mn-ea"/>
                <a:cs typeface="Arial" pitchFamily="34" charset="0"/>
              </a:rPr>
              <a:t>Programma delle misure di rafforzamento</a:t>
            </a:r>
            <a:br>
              <a:rPr lang="it-IT" sz="2700" b="1" i="1" dirty="0" smtClean="0">
                <a:solidFill>
                  <a:srgbClr val="808080"/>
                </a:solidFill>
                <a:latin typeface="+mn-lt"/>
                <a:ea typeface="+mn-ea"/>
                <a:cs typeface="Arial" pitchFamily="34" charset="0"/>
              </a:rPr>
            </a:br>
            <a:r>
              <a:rPr lang="it-IT" sz="2700" b="1" i="1" dirty="0" smtClean="0">
                <a:solidFill>
                  <a:srgbClr val="808080"/>
                </a:solidFill>
                <a:latin typeface="+mn-lt"/>
                <a:ea typeface="+mn-ea"/>
                <a:cs typeface="Arial" pitchFamily="34" charset="0"/>
              </a:rPr>
              <a:t>2016-2018</a:t>
            </a:r>
            <a:br>
              <a:rPr lang="it-IT" sz="2700" b="1" i="1" dirty="0" smtClean="0">
                <a:solidFill>
                  <a:srgbClr val="808080"/>
                </a:solidFill>
                <a:latin typeface="+mn-lt"/>
                <a:ea typeface="+mn-ea"/>
                <a:cs typeface="Arial" pitchFamily="34" charset="0"/>
              </a:rPr>
            </a:br>
            <a:r>
              <a:rPr lang="it-IT" sz="2400" b="1" i="1" cap="none" dirty="0" smtClean="0">
                <a:solidFill>
                  <a:srgbClr val="808080"/>
                </a:solidFill>
                <a:latin typeface="+mn-lt"/>
                <a:ea typeface="+mn-ea"/>
                <a:cs typeface="Arial" pitchFamily="34" charset="0"/>
              </a:rPr>
              <a:t/>
            </a:r>
            <a:br>
              <a:rPr lang="it-IT" sz="2400" b="1" i="1" cap="none" dirty="0" smtClean="0">
                <a:solidFill>
                  <a:srgbClr val="808080"/>
                </a:solidFill>
                <a:latin typeface="+mn-lt"/>
                <a:ea typeface="+mn-ea"/>
                <a:cs typeface="Arial" pitchFamily="34" charset="0"/>
              </a:rPr>
            </a:br>
            <a:r>
              <a:rPr lang="it-IT" sz="2400" b="1" i="1" cap="none" dirty="0" smtClean="0">
                <a:solidFill>
                  <a:srgbClr val="808080"/>
                </a:solidFill>
                <a:latin typeface="+mn-lt"/>
                <a:ea typeface="+mn-ea"/>
                <a:cs typeface="Arial" pitchFamily="34" charset="0"/>
              </a:rPr>
              <a:t/>
            </a:r>
            <a:br>
              <a:rPr lang="it-IT" sz="2400" b="1" i="1" cap="none" dirty="0" smtClean="0">
                <a:solidFill>
                  <a:srgbClr val="808080"/>
                </a:solidFill>
                <a:latin typeface="+mn-lt"/>
                <a:ea typeface="+mn-ea"/>
                <a:cs typeface="Arial" pitchFamily="34" charset="0"/>
              </a:rPr>
            </a:br>
            <a:r>
              <a:rPr lang="it-IT" sz="1600" b="1" i="1" cap="none" dirty="0" smtClean="0">
                <a:solidFill>
                  <a:srgbClr val="808080"/>
                </a:solidFill>
                <a:latin typeface="+mn-lt"/>
                <a:ea typeface="+mn-ea"/>
                <a:cs typeface="Arial" pitchFamily="34" charset="0"/>
              </a:rPr>
              <a:t/>
            </a:r>
            <a:br>
              <a:rPr lang="it-IT" sz="1600" b="1" i="1" cap="none" dirty="0" smtClean="0">
                <a:solidFill>
                  <a:srgbClr val="808080"/>
                </a:solidFill>
                <a:latin typeface="+mn-lt"/>
                <a:ea typeface="+mn-ea"/>
                <a:cs typeface="Arial" pitchFamily="34" charset="0"/>
              </a:rPr>
            </a:br>
            <a:r>
              <a:rPr lang="it-IT" sz="1600" b="1" i="1" dirty="0" smtClean="0">
                <a:solidFill>
                  <a:srgbClr val="808080"/>
                </a:solidFill>
                <a:latin typeface="+mn-lt"/>
                <a:ea typeface="+mn-ea"/>
                <a:cs typeface="Arial" pitchFamily="34" charset="0"/>
              </a:rPr>
              <a:t/>
            </a:r>
            <a:br>
              <a:rPr lang="it-IT" sz="1600" b="1" i="1" dirty="0" smtClean="0">
                <a:solidFill>
                  <a:srgbClr val="808080"/>
                </a:solidFill>
                <a:latin typeface="+mn-lt"/>
                <a:ea typeface="+mn-ea"/>
                <a:cs typeface="Arial" pitchFamily="34" charset="0"/>
              </a:rPr>
            </a:br>
            <a:r>
              <a:rPr lang="it-IT" sz="1600" b="1" i="1" dirty="0" smtClean="0">
                <a:solidFill>
                  <a:srgbClr val="808080"/>
                </a:solidFill>
                <a:latin typeface="+mn-lt"/>
                <a:ea typeface="+mn-ea"/>
                <a:cs typeface="Arial" pitchFamily="34" charset="0"/>
              </a:rPr>
              <a:t/>
            </a:r>
            <a:br>
              <a:rPr lang="it-IT" sz="1600" b="1" i="1" dirty="0" smtClean="0">
                <a:solidFill>
                  <a:srgbClr val="808080"/>
                </a:solidFill>
                <a:latin typeface="+mn-lt"/>
                <a:ea typeface="+mn-ea"/>
                <a:cs typeface="Arial" pitchFamily="34" charset="0"/>
              </a:rPr>
            </a:br>
            <a:r>
              <a:rPr lang="it-IT" sz="1600" b="1" i="1" dirty="0" smtClean="0">
                <a:solidFill>
                  <a:srgbClr val="808080"/>
                </a:solidFill>
                <a:latin typeface="+mn-lt"/>
                <a:ea typeface="+mn-ea"/>
                <a:cs typeface="Arial" pitchFamily="34" charset="0"/>
              </a:rPr>
              <a:t>Definito dal Responsabile per la Prevenzione della Corruzione</a:t>
            </a:r>
            <a:br>
              <a:rPr lang="it-IT" sz="1600" b="1" i="1" dirty="0" smtClean="0">
                <a:solidFill>
                  <a:srgbClr val="808080"/>
                </a:solidFill>
                <a:latin typeface="+mn-lt"/>
                <a:ea typeface="+mn-ea"/>
                <a:cs typeface="Arial" pitchFamily="34" charset="0"/>
              </a:rPr>
            </a:br>
            <a:r>
              <a:rPr lang="it-IT" sz="1600" b="1" i="1">
                <a:solidFill>
                  <a:srgbClr val="808080"/>
                </a:solidFill>
                <a:latin typeface="+mn-lt"/>
                <a:ea typeface="+mn-ea"/>
                <a:cs typeface="Arial" pitchFamily="34" charset="0"/>
              </a:rPr>
              <a:t/>
            </a:r>
            <a:br>
              <a:rPr lang="it-IT" sz="1600" b="1" i="1">
                <a:solidFill>
                  <a:srgbClr val="808080"/>
                </a:solidFill>
                <a:latin typeface="+mn-lt"/>
                <a:ea typeface="+mn-ea"/>
                <a:cs typeface="Arial" pitchFamily="34" charset="0"/>
              </a:rPr>
            </a:br>
            <a:endParaRPr lang="it-IT" sz="1800" b="1" i="1" cap="none" dirty="0">
              <a:solidFill>
                <a:schemeClr val="tx2"/>
              </a:solidFill>
              <a:latin typeface="+mn-lt"/>
              <a:ea typeface="+mn-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4.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4156541803"/>
              </p:ext>
            </p:extLst>
          </p:nvPr>
        </p:nvGraphicFramePr>
        <p:xfrm>
          <a:off x="431800" y="720130"/>
          <a:ext cx="9314171" cy="4123632"/>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864096">
                <a:tc>
                  <a:txBody>
                    <a:bodyPr/>
                    <a:lstStyle/>
                    <a:p>
                      <a:pPr algn="ctr" fontAlgn="t"/>
                      <a:r>
                        <a:rPr lang="it-IT" sz="1400" dirty="0" smtClean="0">
                          <a:effectLst/>
                          <a:latin typeface="+mn-lt"/>
                          <a:ea typeface="Calibri"/>
                          <a:cs typeface="Times New Roman"/>
                        </a:rPr>
                        <a:t>Affidamento</a:t>
                      </a:r>
                      <a:r>
                        <a:rPr lang="it-IT" sz="1400" baseline="0" dirty="0" smtClean="0">
                          <a:effectLst/>
                          <a:latin typeface="+mn-lt"/>
                          <a:ea typeface="Calibri"/>
                          <a:cs typeface="Times New Roman"/>
                        </a:rPr>
                        <a:t> di incarichi e prestazioni d’opera intellettuali (extra 163) e gestione delle locazioni non intercompany</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Incarichi extra 163: definizione dell’oggetto della prestazione, definizione dei requisiti di qualificazione, determinazione del compenso, monitoraggio dell’avvenuta prestazione</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Locazioni: scelta soluzione immobiliare, definizione condizioni contrattuali </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099676">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Incarichi extra 163: valutazione comparativa di almeno tre professionisti (ove applicabile) e formalizzazione preventiva dei requisiti per prestazioni d’opera e incarichi professionali</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Incarichi extra 163: rafforzamento dei presidi di tracciabilità dei prospetti attestanti le prestazioni erogate</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Incarichi extra 163: rafforzamento dei controlli di secondo e terzo livello sulle procedure di assegnazione dell’incarico e sull’avvenuta prestazione</a:t>
                      </a:r>
                    </a:p>
                    <a:p>
                      <a:pPr marL="0" indent="0" algn="just" fontAlgn="ctr">
                        <a:spcAft>
                          <a:spcPts val="300"/>
                        </a:spcAft>
                        <a:buFont typeface="Arial" panose="020B0604020202020204" pitchFamily="34" charset="0"/>
                        <a:buNone/>
                      </a:pPr>
                      <a:endParaRPr lang="it-IT" sz="1300" b="0" i="0" u="none" strike="noStrike" kern="1200" baseline="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xmlns="" val="284898290"/>
              </p:ext>
            </p:extLst>
          </p:nvPr>
        </p:nvGraphicFramePr>
        <p:xfrm>
          <a:off x="431800" y="4464546"/>
          <a:ext cx="9314171" cy="2271090"/>
        </p:xfrm>
        <a:graphic>
          <a:graphicData uri="http://schemas.openxmlformats.org/drawingml/2006/table">
            <a:tbl>
              <a:tblPr/>
              <a:tblGrid>
                <a:gridCol w="2880000"/>
                <a:gridCol w="1224456"/>
                <a:gridCol w="5209715"/>
              </a:tblGrid>
              <a:tr h="720080">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743746">
                <a:tc>
                  <a:txBody>
                    <a:bodyPr/>
                    <a:lstStyle/>
                    <a:p>
                      <a:pPr algn="ctr" fontAlgn="t"/>
                      <a:r>
                        <a:rPr lang="it-IT" sz="1400" dirty="0" smtClean="0">
                          <a:effectLst/>
                          <a:latin typeface="+mn-lt"/>
                          <a:ea typeface="Calibri"/>
                          <a:cs typeface="Times New Roman"/>
                        </a:rPr>
                        <a:t>Attività</a:t>
                      </a:r>
                      <a:r>
                        <a:rPr lang="it-IT" sz="1400" baseline="0" dirty="0" smtClean="0">
                          <a:effectLst/>
                          <a:latin typeface="+mn-lt"/>
                          <a:ea typeface="Calibri"/>
                          <a:cs typeface="Times New Roman"/>
                        </a:rPr>
                        <a:t> di rappresentanza istituzionale</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Occasioni di relazione con funzionari pubblici in caso di incontri o interlocuzioni di carattere istituzionale</a:t>
                      </a:r>
                    </a:p>
                    <a:p>
                      <a:pPr marL="285750" indent="-285750" algn="l" fontAlgn="ctr">
                        <a:buFont typeface="Arial" panose="020B0604020202020204" pitchFamily="34" charset="0"/>
                        <a:buChar char="•"/>
                        <a:tabLst/>
                      </a:pPr>
                      <a:endParaRPr lang="it-IT" sz="14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54508">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412110">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chemeClr val="tx1"/>
                          </a:solidFill>
                          <a:effectLst/>
                          <a:latin typeface="+mn-lt"/>
                          <a:ea typeface="+mn-ea"/>
                          <a:cs typeface="+mn-cs"/>
                        </a:rPr>
                        <a:t>N/A</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671437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3905497906"/>
              </p:ext>
            </p:extLst>
          </p:nvPr>
        </p:nvGraphicFramePr>
        <p:xfrm>
          <a:off x="431800" y="936154"/>
          <a:ext cx="9314171" cy="278982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864096">
                <a:tc>
                  <a:txBody>
                    <a:bodyPr/>
                    <a:lstStyle/>
                    <a:p>
                      <a:pPr algn="ctr" fontAlgn="t"/>
                      <a:r>
                        <a:rPr lang="it-IT" sz="1000" dirty="0" smtClean="0">
                          <a:effectLst/>
                          <a:latin typeface="+mn-lt"/>
                          <a:ea typeface="Calibri"/>
                          <a:cs typeface="Times New Roman"/>
                        </a:rPr>
                        <a:t>Provvedimenti ampliativi della sfera giuridica dei destinatari privi di effetto economico diretto ed immediato per il destinatario (anche in concorso con l'Amministrazione concedente)</a:t>
                      </a:r>
                    </a:p>
                    <a:p>
                      <a:pPr algn="ctr" fontAlgn="t"/>
                      <a:r>
                        <a:rPr lang="it-IT" sz="1400" dirty="0" smtClean="0">
                          <a:effectLst/>
                          <a:latin typeface="+mn-lt"/>
                          <a:ea typeface="Calibri"/>
                          <a:cs typeface="Times New Roman"/>
                        </a:rPr>
                        <a:t>Gestione dei servizi</a:t>
                      </a:r>
                      <a:r>
                        <a:rPr lang="it-IT" sz="1400" baseline="0" dirty="0" smtClean="0">
                          <a:effectLst/>
                          <a:latin typeface="+mn-lt"/>
                          <a:ea typeface="Calibri"/>
                          <a:cs typeface="Times New Roman"/>
                        </a:rPr>
                        <a:t> funebri e cimiteriali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Rilascio  delle autorizzazioni</a:t>
                      </a:r>
                      <a:r>
                        <a:rPr lang="it-IT" sz="1300" b="0" i="0" u="none" strike="noStrike" baseline="0" dirty="0" smtClean="0">
                          <a:solidFill>
                            <a:srgbClr val="000000"/>
                          </a:solidFill>
                          <a:effectLst/>
                          <a:latin typeface="+mn-lt"/>
                        </a:rPr>
                        <a:t> relative agli operatori funebri</a:t>
                      </a:r>
                      <a:endParaRPr lang="it-IT" sz="1300" b="0" i="0" u="none" strike="noStrike" dirty="0" smtClean="0">
                        <a:solidFill>
                          <a:srgbClr val="000000"/>
                        </a:solidFill>
                        <a:effectLst/>
                        <a:latin typeface="+mn-lt"/>
                      </a:endParaRPr>
                    </a:p>
                    <a:p>
                      <a:pPr marL="285750" indent="-285750" algn="l" fontAlgn="ctr">
                        <a:buFont typeface="Arial" panose="020B0604020202020204" pitchFamily="34" charset="0"/>
                        <a:buChar char="•"/>
                        <a:tabLst/>
                      </a:pPr>
                      <a:endParaRPr lang="it-IT" sz="14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endParaRPr lang="it-IT" sz="1400" b="1" i="0" u="none" strike="noStrike" kern="1200" dirty="0" smtClean="0">
                        <a:solidFill>
                          <a:srgbClr val="F2F2F2"/>
                        </a:solidFill>
                        <a:effectLst/>
                        <a:latin typeface="Calibri"/>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Verifiche a campione sulle autocertificazioni prodotte dagli operatori e controlli sui dati di accesso alle aree cimiteriali e sui lavori eseguiti. Formalizzazione in procedura.</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3368290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3447786382"/>
              </p:ext>
            </p:extLst>
          </p:nvPr>
        </p:nvGraphicFramePr>
        <p:xfrm>
          <a:off x="431800" y="720130"/>
          <a:ext cx="9314171" cy="333846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864096">
                <a:tc>
                  <a:txBody>
                    <a:bodyPr/>
                    <a:lstStyle/>
                    <a:p>
                      <a:pPr algn="ctr" fontAlgn="t"/>
                      <a:r>
                        <a:rPr lang="it-IT" sz="1400" dirty="0" smtClean="0">
                          <a:effectLst/>
                          <a:latin typeface="+mn-lt"/>
                          <a:ea typeface="Calibri"/>
                          <a:cs typeface="Times New Roman"/>
                        </a:rPr>
                        <a:t>Gestione dei rapporti</a:t>
                      </a:r>
                      <a:r>
                        <a:rPr lang="it-IT" sz="1400" baseline="0" dirty="0" smtClean="0">
                          <a:effectLst/>
                          <a:latin typeface="+mn-lt"/>
                          <a:ea typeface="Calibri"/>
                          <a:cs typeface="Times New Roman"/>
                        </a:rPr>
                        <a:t> con il socio Comune di Roma</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0" indent="0" algn="l" fontAlgn="ctr">
                        <a:buFont typeface="Arial" panose="020B0604020202020204" pitchFamily="34" charset="0"/>
                        <a:buNone/>
                        <a:tabLst/>
                      </a:pPr>
                      <a:r>
                        <a:rPr lang="it-IT" sz="1300" b="0" i="0" u="none" strike="noStrike" dirty="0" smtClean="0">
                          <a:solidFill>
                            <a:schemeClr val="tx1"/>
                          </a:solidFill>
                          <a:effectLst/>
                          <a:latin typeface="+mn-lt"/>
                        </a:rPr>
                        <a:t>Rapporti</a:t>
                      </a:r>
                      <a:r>
                        <a:rPr lang="it-IT" sz="1300" b="0" i="0" u="none" strike="noStrike" baseline="0" dirty="0" smtClean="0">
                          <a:solidFill>
                            <a:schemeClr val="tx1"/>
                          </a:solidFill>
                          <a:effectLst/>
                          <a:latin typeface="+mn-lt"/>
                        </a:rPr>
                        <a:t> relativi a:</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contratto di servizio per la raccolta, selezione, trattamento, recupero, smaltimento dei rifiuti</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gestione della convenzione TARI, regolamento applicativo tariffa e piano finanziario tariffa</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gestione della convenzione relativa all’affidamento dei servizi cimiteriali</a:t>
                      </a:r>
                    </a:p>
                    <a:p>
                      <a:pPr marL="0" indent="0" algn="l" fontAlgn="ctr">
                        <a:buFont typeface="Arial" panose="020B0604020202020204" pitchFamily="34" charset="0"/>
                        <a:buNone/>
                        <a:tabLst/>
                      </a:pPr>
                      <a:r>
                        <a:rPr lang="it-IT" sz="1300" b="0" i="0" u="none" strike="noStrike" dirty="0" smtClean="0">
                          <a:solidFill>
                            <a:schemeClr val="tx1"/>
                          </a:solidFill>
                          <a:effectLst/>
                          <a:latin typeface="+mn-lt"/>
                        </a:rPr>
                        <a:t>e</a:t>
                      </a:r>
                      <a:r>
                        <a:rPr lang="it-IT" sz="1300" b="0" i="0" u="none" strike="noStrike" baseline="0" dirty="0" smtClean="0">
                          <a:solidFill>
                            <a:schemeClr val="tx1"/>
                          </a:solidFill>
                          <a:effectLst/>
                          <a:latin typeface="+mn-lt"/>
                        </a:rPr>
                        <a:t> gestione dei conseguenti flussi informativi e reportistica.</a:t>
                      </a:r>
                      <a:endParaRPr lang="it-IT" sz="13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della tracciabilità dei dati e delle stime quantitative a supporto della reportistica e analisi degli scostamenti in caso di variazioni sul budget, con controlli di terzo livello</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xmlns="" val="3972706758"/>
              </p:ext>
            </p:extLst>
          </p:nvPr>
        </p:nvGraphicFramePr>
        <p:xfrm>
          <a:off x="431800" y="4392538"/>
          <a:ext cx="9314171" cy="260694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864096">
                <a:tc>
                  <a:txBody>
                    <a:bodyPr/>
                    <a:lstStyle/>
                    <a:p>
                      <a:pPr algn="ctr" fontAlgn="t"/>
                      <a:r>
                        <a:rPr lang="it-IT" sz="1400" dirty="0" smtClean="0">
                          <a:effectLst/>
                          <a:latin typeface="+mn-lt"/>
                          <a:ea typeface="Calibri"/>
                          <a:cs typeface="Times New Roman"/>
                        </a:rPr>
                        <a:t>Gestione dei</a:t>
                      </a:r>
                      <a:r>
                        <a:rPr lang="it-IT" sz="1400" baseline="0" dirty="0" smtClean="0">
                          <a:effectLst/>
                          <a:latin typeface="+mn-lt"/>
                          <a:ea typeface="Calibri"/>
                          <a:cs typeface="Times New Roman"/>
                        </a:rPr>
                        <a:t> rapporti con Pubbliche Amministrazioni per l’esercizio delle attività aziendali (autorizzazioni, permessi, ecc.)</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Ottenimento o rinnovo di autorizzazioni,</a:t>
                      </a:r>
                      <a:r>
                        <a:rPr lang="it-IT" sz="1300" b="0" i="0" u="none" strike="noStrike" baseline="0" dirty="0" smtClean="0">
                          <a:solidFill>
                            <a:srgbClr val="000000"/>
                          </a:solidFill>
                          <a:effectLst/>
                          <a:latin typeface="+mn-lt"/>
                        </a:rPr>
                        <a:t> licenze, permessi, concessioni, nulla osta, ecc. necessari per lo svolgimento di attività aziendali</a:t>
                      </a:r>
                      <a:endParaRPr lang="it-IT" sz="1300" b="0" i="0" u="none" strike="noStrike" dirty="0" smtClean="0">
                        <a:solidFill>
                          <a:srgbClr val="000000"/>
                        </a:solidFill>
                        <a:effectLst/>
                        <a:latin typeface="+mn-lt"/>
                      </a:endParaRPr>
                    </a:p>
                    <a:p>
                      <a:pPr marL="285750" indent="-285750" algn="l" fontAlgn="ctr">
                        <a:buFont typeface="Arial" panose="020B0604020202020204" pitchFamily="34" charset="0"/>
                        <a:buChar char="•"/>
                        <a:tabLst/>
                      </a:pPr>
                      <a:endParaRPr lang="it-IT" sz="14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chemeClr val="tx1"/>
                          </a:solidFill>
                          <a:effectLst/>
                          <a:latin typeface="+mn-lt"/>
                          <a:ea typeface="+mn-ea"/>
                          <a:cs typeface="+mn-cs"/>
                        </a:rPr>
                        <a:t>N/A</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112074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4033184173"/>
              </p:ext>
            </p:extLst>
          </p:nvPr>
        </p:nvGraphicFramePr>
        <p:xfrm>
          <a:off x="431800" y="720130"/>
          <a:ext cx="9314171" cy="3432876"/>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936104">
                <a:tc>
                  <a:txBody>
                    <a:bodyPr/>
                    <a:lstStyle/>
                    <a:p>
                      <a:pPr algn="ctr" fontAlgn="t"/>
                      <a:r>
                        <a:rPr lang="it-IT" sz="1400" dirty="0" smtClean="0">
                          <a:effectLst/>
                          <a:latin typeface="+mn-lt"/>
                          <a:ea typeface="Calibri"/>
                          <a:cs typeface="Times New Roman"/>
                        </a:rPr>
                        <a:t>Gestione parco mezzi e manutenzione veicoli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Gestione,</a:t>
                      </a:r>
                      <a:r>
                        <a:rPr lang="it-IT" sz="1300" b="0" i="0" u="none" strike="noStrike" kern="1200" baseline="0" dirty="0" smtClean="0">
                          <a:solidFill>
                            <a:srgbClr val="000000"/>
                          </a:solidFill>
                          <a:effectLst/>
                          <a:latin typeface="+mn-lt"/>
                          <a:ea typeface="+mn-ea"/>
                          <a:cs typeface="+mn-cs"/>
                        </a:rPr>
                        <a:t> utilizzo e manutenzione dei veicoli</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Rischi di scorretta gestione degli interventi manutentivi</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Rischi di appropriazione indebita del carburante</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Rischi di segnalazione di guasti inesistenti</a:t>
                      </a:r>
                      <a:endParaRPr lang="it-IT" sz="1300" b="0" i="0" u="none" strike="noStrike" kern="120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dei controlli di secondo e terzo livello sugli interventi manutentivi (es. verifiche a campione sull’acquisizione di documentazione attestante gli interventi effettuati da manutentori terzi)</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Monitoraggio di eventuali anomalie statistiche nella frequenza o nell’entità di segnalazione guasti e interventi in caso di evidenze d’anomalia</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Messa in funzione di soluzioni tecnologiche per la rilevazione del livello di carburante, per la rilevazione della posizione dei mezzi aziendali, per il rafforzamento della video-sorveglianza nelle officine </a:t>
                      </a:r>
                      <a:r>
                        <a:rPr lang="it-IT" sz="1300" b="0" i="0" u="none" strike="noStrike" kern="1200" baseline="0" dirty="0" smtClean="0">
                          <a:solidFill>
                            <a:srgbClr val="000000"/>
                          </a:solidFill>
                          <a:effectLst/>
                          <a:latin typeface="+mn-lt"/>
                          <a:ea typeface="+mn-ea"/>
                          <a:cs typeface="+mn-cs"/>
                          <a:sym typeface="Wingdings" panose="05000000000000000000" pitchFamily="2" charset="2"/>
                        </a:rPr>
                        <a:t> in attesa della messa in funzione delle soluzioni tecnologiche, rafforzamento delle verifiche in loco sull’utilizzo dei mezzi aziendali</a:t>
                      </a:r>
                      <a:endParaRPr lang="it-IT" sz="1300" b="0" i="0" u="none" strike="noStrike" kern="1200" baseline="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3771751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6" name="Tabella 5"/>
          <p:cNvGraphicFramePr>
            <a:graphicFrameLocks noGrp="1"/>
          </p:cNvGraphicFramePr>
          <p:nvPr>
            <p:extLst>
              <p:ext uri="{D42A27DB-BD31-4B8C-83A1-F6EECF244321}">
                <p14:modId xmlns:p14="http://schemas.microsoft.com/office/powerpoint/2010/main" xmlns="" val="2106341411"/>
              </p:ext>
            </p:extLst>
          </p:nvPr>
        </p:nvGraphicFramePr>
        <p:xfrm>
          <a:off x="431800" y="1152178"/>
          <a:ext cx="9314171" cy="2366076"/>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648072">
                <a:tc>
                  <a:txBody>
                    <a:bodyPr/>
                    <a:lstStyle/>
                    <a:p>
                      <a:pPr algn="ctr" fontAlgn="t"/>
                      <a:r>
                        <a:rPr lang="it-IT" sz="1400" dirty="0" smtClean="0">
                          <a:effectLst/>
                          <a:latin typeface="+mn-lt"/>
                          <a:ea typeface="Calibri"/>
                          <a:cs typeface="Times New Roman"/>
                        </a:rPr>
                        <a:t>Gestione del servizio di riscossione</a:t>
                      </a:r>
                      <a:r>
                        <a:rPr lang="it-IT" sz="1400" baseline="0" dirty="0" smtClean="0">
                          <a:effectLst/>
                          <a:latin typeface="+mn-lt"/>
                          <a:ea typeface="Calibri"/>
                          <a:cs typeface="Times New Roman"/>
                        </a:rPr>
                        <a:t> TARI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Attività di contrasto all’evasione</a:t>
                      </a:r>
                    </a:p>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Identificazione</a:t>
                      </a:r>
                      <a:r>
                        <a:rPr lang="it-IT" sz="1300" b="0" i="0" u="none" strike="noStrike" baseline="0" dirty="0" smtClean="0">
                          <a:solidFill>
                            <a:srgbClr val="000000"/>
                          </a:solidFill>
                          <a:effectLst/>
                          <a:latin typeface="+mn-lt"/>
                        </a:rPr>
                        <a:t> soggetti tenuti al pagamento e riscossione TARI </a:t>
                      </a:r>
                    </a:p>
                    <a:p>
                      <a:pPr marL="285750" indent="-285750" algn="l" fontAlgn="t">
                        <a:buFont typeface="Arial" panose="020B0604020202020204" pitchFamily="34" charset="0"/>
                        <a:buChar char="•"/>
                        <a:tabLst/>
                      </a:pPr>
                      <a:r>
                        <a:rPr lang="it-IT" sz="1300" b="0" i="0" u="none" strike="noStrike" baseline="0" dirty="0" smtClean="0">
                          <a:solidFill>
                            <a:srgbClr val="000000"/>
                          </a:solidFill>
                          <a:effectLst/>
                          <a:latin typeface="+mn-lt"/>
                        </a:rPr>
                        <a:t>Gestione delle iscrizioni al ruolo</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l" fontAlgn="t">
                        <a:buFont typeface="Arial" panose="020B0604020202020204" pitchFamily="34" charset="0"/>
                        <a:buChar char="•"/>
                        <a:tabLst/>
                      </a:pPr>
                      <a:r>
                        <a:rPr lang="it-IT" sz="1300" b="0" i="0" u="none" strike="noStrike" kern="1200" baseline="0" dirty="0" smtClean="0">
                          <a:solidFill>
                            <a:srgbClr val="000000"/>
                          </a:solidFill>
                          <a:effectLst/>
                          <a:latin typeface="+mn-lt"/>
                          <a:ea typeface="+mn-ea"/>
                          <a:cs typeface="+mn-cs"/>
                        </a:rPr>
                        <a:t>Rafforzamento dei controlli di secondo e terzo livello sui servizi di riscossione ad esempio attraverso controlli sui dati utilizzati per il contrasto all’evasione (es. procedura di presa in carico dei tabulati), riconciliazioni a campione sulle iscrizioni / variazioni e dati a sistema, ecc.</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graphicFrame>
        <p:nvGraphicFramePr>
          <p:cNvPr id="7" name="Tabella 6"/>
          <p:cNvGraphicFramePr>
            <a:graphicFrameLocks noGrp="1"/>
          </p:cNvGraphicFramePr>
          <p:nvPr>
            <p:extLst>
              <p:ext uri="{D42A27DB-BD31-4B8C-83A1-F6EECF244321}">
                <p14:modId xmlns:p14="http://schemas.microsoft.com/office/powerpoint/2010/main" xmlns="" val="1323036399"/>
              </p:ext>
            </p:extLst>
          </p:nvPr>
        </p:nvGraphicFramePr>
        <p:xfrm>
          <a:off x="431800" y="3744466"/>
          <a:ext cx="9314171" cy="1738968"/>
        </p:xfrm>
        <a:graphic>
          <a:graphicData uri="http://schemas.openxmlformats.org/drawingml/2006/table">
            <a:tbl>
              <a:tblPr/>
              <a:tblGrid>
                <a:gridCol w="2880000"/>
                <a:gridCol w="1224456"/>
                <a:gridCol w="5209715"/>
              </a:tblGrid>
              <a:tr h="379393">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421420">
                <a:tc>
                  <a:txBody>
                    <a:bodyPr/>
                    <a:lstStyle/>
                    <a:p>
                      <a:pPr algn="ctr" fontAlgn="t"/>
                      <a:r>
                        <a:rPr lang="it-IT" sz="1400" dirty="0" smtClean="0">
                          <a:effectLst/>
                          <a:latin typeface="+mn-lt"/>
                          <a:ea typeface="Calibri"/>
                          <a:cs typeface="Times New Roman"/>
                        </a:rPr>
                        <a:t>Gestione omaggi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Omaggi e regalie</a:t>
                      </a:r>
                      <a:endParaRPr lang="it-IT" sz="1300" b="0" i="0" u="none" strike="noStrike" kern="1200" baseline="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5072">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468290">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Rilascio di procedura relativa alla «gestione omaggi» </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2389759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8" name="Tabella 7"/>
          <p:cNvGraphicFramePr>
            <a:graphicFrameLocks noGrp="1"/>
          </p:cNvGraphicFramePr>
          <p:nvPr>
            <p:extLst>
              <p:ext uri="{D42A27DB-BD31-4B8C-83A1-F6EECF244321}">
                <p14:modId xmlns:p14="http://schemas.microsoft.com/office/powerpoint/2010/main" xmlns="" val="4081396548"/>
              </p:ext>
            </p:extLst>
          </p:nvPr>
        </p:nvGraphicFramePr>
        <p:xfrm>
          <a:off x="431800" y="3672458"/>
          <a:ext cx="9314171" cy="2228133"/>
        </p:xfrm>
        <a:graphic>
          <a:graphicData uri="http://schemas.openxmlformats.org/drawingml/2006/table">
            <a:tbl>
              <a:tblPr/>
              <a:tblGrid>
                <a:gridCol w="2880000"/>
                <a:gridCol w="1224456"/>
                <a:gridCol w="5209715"/>
              </a:tblGrid>
              <a:tr h="44831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656709">
                <a:tc>
                  <a:txBody>
                    <a:bodyPr/>
                    <a:lstStyle/>
                    <a:p>
                      <a:pPr algn="ctr" fontAlgn="t"/>
                      <a:r>
                        <a:rPr lang="it-IT" sz="1400" dirty="0" smtClean="0">
                          <a:effectLst/>
                          <a:latin typeface="+mn-lt"/>
                          <a:ea typeface="Calibri"/>
                          <a:cs typeface="Times New Roman"/>
                        </a:rPr>
                        <a:t>Rimborsi</a:t>
                      </a:r>
                      <a:r>
                        <a:rPr lang="it-IT" sz="1400" baseline="0" dirty="0" smtClean="0">
                          <a:effectLst/>
                          <a:latin typeface="+mn-lt"/>
                          <a:ea typeface="Calibri"/>
                          <a:cs typeface="Times New Roman"/>
                        </a:rPr>
                        <a:t> spese e spese di rappresentanza</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Rimborsi</a:t>
                      </a:r>
                      <a:r>
                        <a:rPr lang="it-IT" sz="1300" b="0" i="0" u="none" strike="noStrike" kern="1200" baseline="0" dirty="0" smtClean="0">
                          <a:solidFill>
                            <a:srgbClr val="000000"/>
                          </a:solidFill>
                          <a:effectLst/>
                          <a:latin typeface="+mn-lt"/>
                          <a:ea typeface="+mn-ea"/>
                          <a:cs typeface="+mn-cs"/>
                        </a:rPr>
                        <a:t> spese e spese di rappresentanza</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Utilizzo di carta di credito aziendale (per i soli soggetti per cui la carta è in dotazione)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692">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640515">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dei controlli di secondo o terzo livello sul processo, ad esempio attraverso riconciliazione con i giustificativi di spesa e redazione di procedura dedicata con recepimento dei controlli</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xmlns="" val="4186140770"/>
              </p:ext>
            </p:extLst>
          </p:nvPr>
        </p:nvGraphicFramePr>
        <p:xfrm>
          <a:off x="431800" y="1224186"/>
          <a:ext cx="9314171" cy="2017199"/>
        </p:xfrm>
        <a:graphic>
          <a:graphicData uri="http://schemas.openxmlformats.org/drawingml/2006/table">
            <a:tbl>
              <a:tblPr/>
              <a:tblGrid>
                <a:gridCol w="2880000"/>
                <a:gridCol w="1224456"/>
                <a:gridCol w="5209715"/>
              </a:tblGrid>
              <a:tr h="418013">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537445">
                <a:tc>
                  <a:txBody>
                    <a:bodyPr/>
                    <a:lstStyle/>
                    <a:p>
                      <a:pPr algn="ctr" fontAlgn="t"/>
                      <a:r>
                        <a:rPr lang="it-IT" sz="1400" b="0" i="0" u="none" strike="noStrike" dirty="0" smtClean="0">
                          <a:solidFill>
                            <a:schemeClr val="tx1"/>
                          </a:solidFill>
                          <a:effectLst/>
                          <a:latin typeface="+mn-lt"/>
                          <a:cs typeface="Times New Roman"/>
                        </a:rPr>
                        <a:t>Gestione</a:t>
                      </a:r>
                      <a:r>
                        <a:rPr lang="it-IT" sz="1400" b="0" i="0" u="none" strike="noStrike" baseline="0" dirty="0" smtClean="0">
                          <a:solidFill>
                            <a:schemeClr val="tx1"/>
                          </a:solidFill>
                          <a:effectLst/>
                          <a:latin typeface="+mn-lt"/>
                          <a:cs typeface="Times New Roman"/>
                        </a:rPr>
                        <a:t> dei procedimenti giudiziali e stragiudiziali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Gestione dei procedimenti giudiziali e stragiudiziali</a:t>
                      </a:r>
                      <a:r>
                        <a:rPr lang="it-IT" sz="1300" b="0" i="0" u="none" strike="noStrike" kern="1200" baseline="0" dirty="0" smtClean="0">
                          <a:solidFill>
                            <a:srgbClr val="000000"/>
                          </a:solidFill>
                          <a:effectLst/>
                          <a:latin typeface="+mn-lt"/>
                          <a:ea typeface="+mn-ea"/>
                          <a:cs typeface="+mn-cs"/>
                        </a:rPr>
                        <a:t> </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Rischi di induzione a rendere falsa testimonianza</a:t>
                      </a:r>
                      <a:endParaRPr lang="it-IT" sz="1300" b="0" i="0" u="none" strike="noStrike" kern="120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9529">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597221">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N/A</a:t>
                      </a:r>
                      <a:endParaRPr lang="it-IT" sz="1300" b="0" i="0" u="none" strike="noStrike" kern="1200" baseline="0" dirty="0" smtClean="0">
                        <a:solidFill>
                          <a:srgbClr val="FF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2968162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4</a:t>
            </a:r>
            <a:r>
              <a:rPr lang="it-IT" sz="2400" b="1" cap="all" dirty="0" smtClean="0">
                <a:solidFill>
                  <a:srgbClr val="93100D"/>
                </a:solidFill>
                <a:ea typeface="Tahoma" panose="020B0604030504040204" pitchFamily="34" charset="0"/>
                <a:cs typeface="Tahoma" panose="020B0604030504040204" pitchFamily="34" charset="0"/>
              </a:rPr>
              <a:t>. ALTRI PROFILI DI RISCHIO MEDIO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1649207386"/>
              </p:ext>
            </p:extLst>
          </p:nvPr>
        </p:nvGraphicFramePr>
        <p:xfrm>
          <a:off x="431800" y="936154"/>
          <a:ext cx="9314171" cy="282030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648072">
                <a:tc>
                  <a:txBody>
                    <a:bodyPr/>
                    <a:lstStyle/>
                    <a:p>
                      <a:pPr algn="ctr" fontAlgn="t"/>
                      <a:r>
                        <a:rPr lang="it-IT" sz="1400" b="0" i="0" u="none" strike="noStrike" dirty="0" smtClean="0">
                          <a:solidFill>
                            <a:schemeClr val="tx1"/>
                          </a:solidFill>
                          <a:effectLst/>
                          <a:latin typeface="+mn-lt"/>
                          <a:cs typeface="Times New Roman"/>
                        </a:rPr>
                        <a:t>Erogazione</a:t>
                      </a:r>
                      <a:r>
                        <a:rPr lang="it-IT" sz="1400" b="0" i="0" u="none" strike="noStrike" baseline="0" dirty="0" smtClean="0">
                          <a:solidFill>
                            <a:schemeClr val="tx1"/>
                          </a:solidFill>
                          <a:effectLst/>
                          <a:latin typeface="+mn-lt"/>
                          <a:cs typeface="Times New Roman"/>
                        </a:rPr>
                        <a:t> dei servizi: recupero risorsa rifiuti, servizi funebri e cimiteriali, servizi riscossione TARI, attività di monitoraggio ambientale, ecc.</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Comportamenti dolosi</a:t>
                      </a:r>
                      <a:r>
                        <a:rPr lang="it-IT" sz="1300" b="0" i="0" u="none" strike="noStrike" kern="1200" baseline="0" dirty="0" smtClean="0">
                          <a:solidFill>
                            <a:srgbClr val="000000"/>
                          </a:solidFill>
                          <a:effectLst/>
                          <a:latin typeface="+mn-lt"/>
                          <a:ea typeface="+mn-ea"/>
                          <a:cs typeface="+mn-cs"/>
                        </a:rPr>
                        <a:t> che possono compromettere la regolarità o comportare l’interruzione del servizio</a:t>
                      </a:r>
                      <a:endParaRPr lang="it-IT" sz="1300" b="0" i="0" u="none" strike="noStrike" kern="120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delle verifiche di secondo e terzo livello, a campione o su segnalazione, in merito all’effettiva presenza sui luoghi di lavoro &lt;da valutare le possibili criticità connesse alla gestione del personale&gt;</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xmlns="" val="609180272"/>
              </p:ext>
            </p:extLst>
          </p:nvPr>
        </p:nvGraphicFramePr>
        <p:xfrm>
          <a:off x="406661" y="4032498"/>
          <a:ext cx="9314171" cy="260694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648072">
                <a:tc>
                  <a:txBody>
                    <a:bodyPr/>
                    <a:lstStyle/>
                    <a:p>
                      <a:pPr algn="ctr" fontAlgn="t"/>
                      <a:r>
                        <a:rPr lang="it-IT" sz="1400" b="0" i="0" u="none" strike="noStrike" dirty="0" smtClean="0">
                          <a:solidFill>
                            <a:schemeClr val="tx1"/>
                          </a:solidFill>
                          <a:effectLst/>
                          <a:latin typeface="+mn-lt"/>
                          <a:cs typeface="Times New Roman"/>
                        </a:rPr>
                        <a:t>Erogazione</a:t>
                      </a:r>
                      <a:r>
                        <a:rPr lang="it-IT" sz="1400" b="0" i="0" u="none" strike="noStrike" baseline="0" dirty="0" smtClean="0">
                          <a:solidFill>
                            <a:schemeClr val="tx1"/>
                          </a:solidFill>
                          <a:effectLst/>
                          <a:latin typeface="+mn-lt"/>
                          <a:cs typeface="Times New Roman"/>
                        </a:rPr>
                        <a:t> dei servizi:  servizi funebri e cimiteriali, servizi riscossione TARI, attività di monitoraggio ambientale, ecc.</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MEDIO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kern="1200" dirty="0" smtClean="0">
                          <a:solidFill>
                            <a:srgbClr val="000000"/>
                          </a:solidFill>
                          <a:effectLst/>
                          <a:latin typeface="+mn-lt"/>
                          <a:ea typeface="+mn-ea"/>
                          <a:cs typeface="+mn-cs"/>
                        </a:rPr>
                        <a:t>Incassi derivanti</a:t>
                      </a:r>
                      <a:r>
                        <a:rPr lang="it-IT" sz="1300" b="0" i="0" u="none" strike="noStrike" kern="1200" baseline="0" dirty="0" smtClean="0">
                          <a:solidFill>
                            <a:srgbClr val="000000"/>
                          </a:solidFill>
                          <a:effectLst/>
                          <a:latin typeface="+mn-lt"/>
                          <a:ea typeface="+mn-ea"/>
                          <a:cs typeface="+mn-cs"/>
                        </a:rPr>
                        <a:t> dall’erogazione dei servizi o dei provvedimenti </a:t>
                      </a:r>
                      <a:endParaRPr lang="it-IT" sz="1300" b="0" i="0" u="none" strike="noStrike" kern="120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mn-lt"/>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delle verifiche di secondo e terzo livello sui flussi di incasso (ad esempio riconciliazioni formalizzate tra incassi e operazioni effettuate o analisi delle posizioni chiuse senza incasso o con incasso parziale) sulle aree giudicate a maggior sensibilità</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3797240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bwMode="gray">
          <a:xfrm>
            <a:off x="1687042" y="3240410"/>
            <a:ext cx="6737646" cy="504056"/>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lang="fr-FR" sz="3300" b="0" kern="1200" cap="all" baseline="0" smtClean="0">
                <a:solidFill>
                  <a:schemeClr val="tx1"/>
                </a:solidFill>
                <a:latin typeface="+mj-lt"/>
                <a:ea typeface="+mj-ea"/>
                <a:cs typeface="+mj-cs"/>
              </a:defRPr>
            </a:lvl1pPr>
          </a:lstStyle>
          <a:p>
            <a:pPr lvl="0" algn="ctr">
              <a:spcAft>
                <a:spcPts val="600"/>
              </a:spcAft>
            </a:pP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PARTE 2</a:t>
            </a:r>
          </a:p>
          <a:p>
            <a:pPr lvl="0" algn="ctr">
              <a:spcAft>
                <a:spcPts val="600"/>
              </a:spcAft>
            </a:pP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Programma </a:t>
            </a:r>
            <a:r>
              <a:rPr lang="it-IT" sz="2400" dirty="0">
                <a:solidFill>
                  <a:srgbClr val="93100D"/>
                </a:solidFill>
                <a:latin typeface="Tahoma" panose="020B0604030504040204" pitchFamily="34" charset="0"/>
                <a:ea typeface="Tahoma" panose="020B0604030504040204" pitchFamily="34" charset="0"/>
                <a:cs typeface="Tahoma" panose="020B0604030504040204" pitchFamily="34" charset="0"/>
              </a:rPr>
              <a:t>delle misure di </a:t>
            </a: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rafforzamento da implementare</a:t>
            </a:r>
            <a:r>
              <a:rPr lang="it-IT"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r>
            <a:br>
              <a:rPr lang="it-IT"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br>
            <a:endParaRPr kumimoji="0" lang="it-IT" sz="3300" b="0" i="0" u="none" strike="noStrike" kern="1200" cap="all" spc="0" normalizeH="0" baseline="0" noProof="0" dirty="0">
              <a:ln>
                <a:noFill/>
              </a:ln>
              <a:solidFill>
                <a:sysClr val="windowText" lastClr="000000"/>
              </a:solidFill>
              <a:effectLst/>
              <a:uLnTx/>
              <a:uFillTx/>
              <a:latin typeface="Arial"/>
              <a:ea typeface="+mj-ea"/>
              <a:cs typeface="+mj-cs"/>
            </a:endParaRPr>
          </a:p>
        </p:txBody>
      </p:sp>
    </p:spTree>
    <p:extLst>
      <p:ext uri="{BB962C8B-B14F-4D97-AF65-F5344CB8AC3E}">
        <p14:creationId xmlns:p14="http://schemas.microsoft.com/office/powerpoint/2010/main" xmlns="" val="12779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2924032250"/>
              </p:ext>
            </p:extLst>
          </p:nvPr>
        </p:nvGraphicFramePr>
        <p:xfrm>
          <a:off x="719833" y="1679570"/>
          <a:ext cx="8568950" cy="5190748"/>
        </p:xfrm>
        <a:graphic>
          <a:graphicData uri="http://schemas.openxmlformats.org/drawingml/2006/table">
            <a:tbl>
              <a:tblPr firstRow="1" firstCol="1" bandRow="1">
                <a:tableStyleId>{5C22544A-7EE6-4342-B048-85BDC9FD1C3A}</a:tableStyleId>
              </a:tblPr>
              <a:tblGrid>
                <a:gridCol w="1365473"/>
                <a:gridCol w="1108361"/>
                <a:gridCol w="1472314"/>
                <a:gridCol w="4622802"/>
              </a:tblGrid>
              <a:tr h="905260">
                <a:tc>
                  <a:txBody>
                    <a:bodyPr/>
                    <a:lstStyle/>
                    <a:p>
                      <a:pPr algn="ctr">
                        <a:lnSpc>
                          <a:spcPct val="115000"/>
                        </a:lnSpc>
                        <a:spcAft>
                          <a:spcPts val="0"/>
                        </a:spcAft>
                      </a:pPr>
                      <a:r>
                        <a:rPr lang="it-IT" sz="1100" u="none" dirty="0">
                          <a:effectLst/>
                          <a:latin typeface="+mn-lt"/>
                        </a:rPr>
                        <a:t>Dipartimento</a:t>
                      </a:r>
                      <a:br>
                        <a:rPr lang="it-IT" sz="1100" u="none" dirty="0">
                          <a:effectLst/>
                          <a:latin typeface="+mn-lt"/>
                        </a:rPr>
                      </a:br>
                      <a:r>
                        <a:rPr lang="it-IT" sz="1100" u="none" dirty="0">
                          <a:effectLst/>
                          <a:latin typeface="+mn-lt"/>
                        </a:rPr>
                        <a:t/>
                      </a:r>
                      <a:br>
                        <a:rPr lang="it-IT" sz="1100" u="none" dirty="0">
                          <a:effectLst/>
                          <a:latin typeface="+mn-lt"/>
                        </a:rPr>
                      </a:br>
                      <a:r>
                        <a:rPr lang="it-IT" sz="1100" u="none" dirty="0">
                          <a:effectLst/>
                          <a:latin typeface="+mn-lt"/>
                        </a:rPr>
                        <a:t>Direzione</a:t>
                      </a:r>
                      <a:endParaRPr lang="it-IT" sz="1100" u="none" dirty="0">
                        <a:effectLst/>
                        <a:latin typeface="+mn-lt"/>
                        <a:ea typeface="Calibri"/>
                        <a:cs typeface="Times New Roman"/>
                      </a:endParaRPr>
                    </a:p>
                  </a:txBody>
                  <a:tcPr marL="42245" marR="42245" marT="0" marB="0" anchor="ctr">
                    <a:solidFill>
                      <a:schemeClr val="accent2"/>
                    </a:solidFill>
                  </a:tcPr>
                </a:tc>
                <a:tc>
                  <a:txBody>
                    <a:bodyPr/>
                    <a:lstStyle/>
                    <a:p>
                      <a:pPr algn="ctr">
                        <a:lnSpc>
                          <a:spcPct val="115000"/>
                        </a:lnSpc>
                        <a:spcAft>
                          <a:spcPts val="0"/>
                        </a:spcAft>
                      </a:pPr>
                      <a:r>
                        <a:rPr lang="it-IT" sz="1100" u="none" dirty="0">
                          <a:effectLst/>
                          <a:latin typeface="+mn-lt"/>
                        </a:rPr>
                        <a:t>Servizio</a:t>
                      </a:r>
                      <a:endParaRPr lang="it-IT" sz="1100" u="none" dirty="0">
                        <a:effectLst/>
                        <a:latin typeface="+mn-lt"/>
                        <a:ea typeface="Calibri"/>
                        <a:cs typeface="Times New Roman"/>
                      </a:endParaRPr>
                    </a:p>
                  </a:txBody>
                  <a:tcPr marL="42245" marR="42245" marT="0" marB="0" anchor="ctr">
                    <a:solidFill>
                      <a:schemeClr val="accent2"/>
                    </a:solidFill>
                  </a:tcPr>
                </a:tc>
                <a:tc>
                  <a:txBody>
                    <a:bodyPr/>
                    <a:lstStyle/>
                    <a:p>
                      <a:pPr algn="ctr">
                        <a:lnSpc>
                          <a:spcPct val="115000"/>
                        </a:lnSpc>
                        <a:spcAft>
                          <a:spcPts val="0"/>
                        </a:spcAft>
                      </a:pPr>
                      <a:r>
                        <a:rPr lang="it-IT" sz="1100" u="none" dirty="0">
                          <a:effectLst/>
                          <a:latin typeface="+mn-lt"/>
                        </a:rPr>
                        <a:t>Struttura</a:t>
                      </a:r>
                      <a:endParaRPr lang="it-IT" sz="1100" u="none" dirty="0">
                        <a:effectLst/>
                        <a:latin typeface="+mn-lt"/>
                        <a:ea typeface="Calibri"/>
                        <a:cs typeface="Times New Roman"/>
                      </a:endParaRPr>
                    </a:p>
                  </a:txBody>
                  <a:tcPr marL="42245" marR="42245" marT="0" marB="0" anchor="ctr">
                    <a:solidFill>
                      <a:schemeClr val="accent2"/>
                    </a:solidFill>
                  </a:tcPr>
                </a:tc>
                <a:tc>
                  <a:txBody>
                    <a:bodyPr/>
                    <a:lstStyle/>
                    <a:p>
                      <a:pPr algn="ctr">
                        <a:lnSpc>
                          <a:spcPct val="115000"/>
                        </a:lnSpc>
                        <a:spcAft>
                          <a:spcPts val="0"/>
                        </a:spcAft>
                      </a:pPr>
                      <a:r>
                        <a:rPr lang="it-IT" sz="1100" u="none" dirty="0">
                          <a:effectLst/>
                          <a:latin typeface="+mn-lt"/>
                        </a:rPr>
                        <a:t>Descrizione</a:t>
                      </a:r>
                      <a:endParaRPr lang="it-IT" sz="1100" u="none" dirty="0">
                        <a:effectLst/>
                        <a:latin typeface="+mn-lt"/>
                        <a:ea typeface="Calibri"/>
                        <a:cs typeface="Times New Roman"/>
                      </a:endParaRPr>
                    </a:p>
                  </a:txBody>
                  <a:tcPr marL="42245" marR="42245" marT="0" marB="0" anchor="ctr">
                    <a:solidFill>
                      <a:schemeClr val="accent2"/>
                    </a:solidFill>
                  </a:tcPr>
                </a:tc>
              </a:tr>
              <a:tr h="183225">
                <a:tc>
                  <a:txBody>
                    <a:bodyPr/>
                    <a:lstStyle/>
                    <a:p>
                      <a:pPr marL="0" marR="0" indent="0" algn="l" defTabSz="987342" rtl="0" eaLnBrk="1" fontAlgn="auto" latinLnBrk="0" hangingPunct="1">
                        <a:lnSpc>
                          <a:spcPct val="115000"/>
                        </a:lnSpc>
                        <a:spcBef>
                          <a:spcPts val="0"/>
                        </a:spcBef>
                        <a:spcAft>
                          <a:spcPts val="0"/>
                        </a:spcAft>
                        <a:buClrTx/>
                        <a:buSzTx/>
                        <a:buFontTx/>
                        <a:buNone/>
                        <a:tabLst/>
                        <a:defRPr/>
                      </a:pPr>
                      <a:r>
                        <a:rPr lang="it-IT" sz="1100" u="none" dirty="0" smtClean="0">
                          <a:effectLst/>
                          <a:latin typeface="+mn-lt"/>
                          <a:ea typeface="Calibri"/>
                          <a:cs typeface="Times New Roman"/>
                        </a:rPr>
                        <a:t>CDA</a:t>
                      </a:r>
                    </a:p>
                  </a:txBody>
                  <a:tcPr marL="42245" marR="42245" marT="0" marB="0" anchor="b">
                    <a:solidFill>
                      <a:schemeClr val="tx1">
                        <a:lumMod val="65000"/>
                        <a:lumOff val="35000"/>
                      </a:schemeClr>
                    </a:solidFill>
                  </a:tcPr>
                </a:tc>
                <a:tc>
                  <a:txBody>
                    <a:bodyPr/>
                    <a:lstStyle/>
                    <a:p>
                      <a:endParaRPr lang="it-IT" dirty="0"/>
                    </a:p>
                  </a:txBody>
                  <a:tcPr marL="42245" marR="42245" marT="0" marB="0" anchor="b"/>
                </a:tc>
                <a:tc>
                  <a:txBody>
                    <a:bodyPr/>
                    <a:lstStyle/>
                    <a:p>
                      <a:endParaRPr lang="it-IT" dirty="0"/>
                    </a:p>
                  </a:txBody>
                  <a:tcPr marL="42245" marR="42245" marT="0" marB="0" anchor="b"/>
                </a:tc>
                <a:tc>
                  <a:txBody>
                    <a:bodyPr/>
                    <a:lstStyle/>
                    <a:p>
                      <a:pPr>
                        <a:lnSpc>
                          <a:spcPct val="115000"/>
                        </a:lnSpc>
                        <a:spcAft>
                          <a:spcPts val="0"/>
                        </a:spcAft>
                      </a:pPr>
                      <a:r>
                        <a:rPr lang="it-IT" sz="1200" u="none" dirty="0" smtClean="0">
                          <a:effectLst/>
                          <a:latin typeface="+mn-lt"/>
                          <a:ea typeface="Calibri"/>
                          <a:cs typeface="Times New Roman"/>
                        </a:rPr>
                        <a:t>Consiglio di Amministrazione</a:t>
                      </a:r>
                      <a:endParaRPr lang="it-IT" sz="1200" u="none" dirty="0">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dirty="0">
                          <a:effectLst/>
                          <a:latin typeface="+mn-lt"/>
                        </a:rPr>
                        <a:t>DPS</a:t>
                      </a:r>
                      <a:endParaRPr lang="it-IT" sz="1100" u="none" dirty="0">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dirty="0">
                          <a:effectLst/>
                          <a:latin typeface="+mn-lt"/>
                        </a:rPr>
                        <a:t> </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Dipartimento</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Dipartimento Pianificazione e Strategie</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SCSE</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Contratto di Servizio ed </a:t>
                      </a:r>
                      <a:r>
                        <a:rPr lang="it-IT" sz="1200" u="none" dirty="0" err="1">
                          <a:effectLst/>
                          <a:latin typeface="+mn-lt"/>
                        </a:rPr>
                        <a:t>Ecodistretti</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SCOM</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err="1">
                          <a:effectLst/>
                          <a:latin typeface="+mn-lt"/>
                        </a:rPr>
                        <a:t>Compliance</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SIPRO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Innovazione e Progettazione</a:t>
                      </a:r>
                      <a:endParaRPr lang="it-IT" sz="1200" u="none">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a:effectLst/>
                          <a:latin typeface="+mn-lt"/>
                        </a:rPr>
                        <a:t>DG</a:t>
                      </a:r>
                      <a:endParaRPr lang="it-IT" sz="1100" u="none">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 </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Direzione</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Direzione Generale</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dirty="0">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SIT</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SERVIZIO</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Information </a:t>
                      </a:r>
                      <a:r>
                        <a:rPr lang="it-IT" sz="1200" u="none" dirty="0" err="1">
                          <a:effectLst/>
                          <a:latin typeface="+mn-lt"/>
                        </a:rPr>
                        <a:t>Tecnology</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SACQ</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Acquisti, Gare ed Appalti</a:t>
                      </a:r>
                      <a:endParaRPr lang="it-IT" sz="1200" u="none">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SLEG</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Legale</a:t>
                      </a:r>
                      <a:endParaRPr lang="it-IT" sz="1200" u="none">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dirty="0" smtClean="0">
                          <a:effectLst/>
                          <a:latin typeface="+mn-lt"/>
                          <a:ea typeface="Calibri"/>
                          <a:cs typeface="Times New Roman"/>
                        </a:rPr>
                        <a:t>DCC</a:t>
                      </a:r>
                      <a:endParaRPr lang="it-IT" sz="1100" u="none" dirty="0">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smtClean="0">
                          <a:effectLst/>
                          <a:latin typeface="+mn-lt"/>
                          <a:ea typeface="Calibri"/>
                          <a:cs typeface="Times New Roman"/>
                        </a:rPr>
                        <a:t>Direzione</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smtClean="0">
                          <a:effectLst/>
                          <a:latin typeface="+mn-lt"/>
                          <a:ea typeface="Calibri"/>
                          <a:cs typeface="Times New Roman"/>
                        </a:rPr>
                        <a:t>Cimiteri Capitolini</a:t>
                      </a:r>
                      <a:endParaRPr lang="it-IT" sz="1200" u="none" dirty="0">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dirty="0">
                          <a:effectLst/>
                          <a:latin typeface="+mn-lt"/>
                        </a:rPr>
                        <a:t>DAM</a:t>
                      </a:r>
                      <a:endParaRPr lang="it-IT" sz="1100" u="none" dirty="0">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dirty="0">
                          <a:effectLst/>
                          <a:latin typeface="+mn-lt"/>
                        </a:rPr>
                        <a:t> </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Direzione</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Direzione Amministrativa</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SBIF</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Bilancio e Finanza</a:t>
                      </a:r>
                      <a:endParaRPr lang="it-IT" sz="1200" u="none">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STARI</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Tariffa e Rifiuti</a:t>
                      </a:r>
                      <a:endParaRPr lang="it-IT" sz="1200" u="none">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a:effectLst/>
                          <a:latin typeface="+mn-lt"/>
                        </a:rPr>
                        <a:t>DI</a:t>
                      </a:r>
                      <a:endParaRPr lang="it-IT" sz="1100" u="none">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 </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Direzione</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Direzione Industriale</a:t>
                      </a:r>
                      <a:endParaRPr lang="it-IT" sz="1200" u="none">
                        <a:effectLst/>
                        <a:latin typeface="+mn-lt"/>
                        <a:ea typeface="Calibri"/>
                        <a:cs typeface="Times New Roman"/>
                      </a:endParaRPr>
                    </a:p>
                  </a:txBody>
                  <a:tcPr marL="42245" marR="42245" marT="0" marB="0" anchor="b"/>
                </a:tc>
              </a:tr>
              <a:tr h="183225">
                <a:tc>
                  <a:txBody>
                    <a:bodyPr/>
                    <a:lstStyle/>
                    <a:p>
                      <a:endParaRPr lang="it-IT" sz="1100" u="none" dirty="0">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dirty="0" smtClean="0">
                          <a:effectLst/>
                          <a:latin typeface="+mn-lt"/>
                          <a:ea typeface="Calibri"/>
                          <a:cs typeface="Times New Roman"/>
                        </a:rPr>
                        <a:t>SILF</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smtClean="0">
                          <a:effectLst/>
                          <a:latin typeface="+mn-lt"/>
                          <a:ea typeface="Calibri"/>
                          <a:cs typeface="Times New Roman"/>
                        </a:rPr>
                        <a:t>SERVIZIO</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smtClean="0">
                          <a:effectLst/>
                          <a:latin typeface="+mn-lt"/>
                          <a:ea typeface="Calibri"/>
                          <a:cs typeface="Times New Roman"/>
                        </a:rPr>
                        <a:t>Direzione</a:t>
                      </a:r>
                      <a:r>
                        <a:rPr lang="it-IT" sz="1200" u="none" baseline="0" dirty="0" smtClean="0">
                          <a:effectLst/>
                          <a:latin typeface="+mn-lt"/>
                          <a:ea typeface="Calibri"/>
                          <a:cs typeface="Times New Roman"/>
                        </a:rPr>
                        <a:t> Impianti e Logistica Flussi</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dirty="0">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dirty="0">
                          <a:effectLst/>
                          <a:latin typeface="+mn-lt"/>
                        </a:rPr>
                        <a:t>SRRR</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SERVIZIO</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Recupero Risorsa Rifiuti</a:t>
                      </a:r>
                      <a:endParaRPr lang="it-IT" sz="1200" u="none" dirty="0">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SCOCC</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Controllo Operativo, Comunicazione e Customer Care</a:t>
                      </a:r>
                      <a:endParaRPr lang="it-IT" sz="1200" u="none">
                        <a:effectLst/>
                        <a:latin typeface="+mn-lt"/>
                        <a:ea typeface="Calibri"/>
                        <a:cs typeface="Times New Roman"/>
                      </a:endParaRPr>
                    </a:p>
                  </a:txBody>
                  <a:tcPr marL="42245" marR="42245" marT="0" marB="0" anchor="b"/>
                </a:tc>
              </a:tr>
              <a:tr h="183225">
                <a:tc>
                  <a:txBody>
                    <a:bodyPr/>
                    <a:lstStyle/>
                    <a:p>
                      <a:pPr>
                        <a:lnSpc>
                          <a:spcPct val="115000"/>
                        </a:lnSpc>
                        <a:spcAft>
                          <a:spcPts val="0"/>
                        </a:spcAft>
                      </a:pPr>
                      <a:r>
                        <a:rPr lang="it-IT" sz="1100" u="none" dirty="0">
                          <a:effectLst/>
                          <a:latin typeface="+mn-lt"/>
                        </a:rPr>
                        <a:t>DRU</a:t>
                      </a:r>
                      <a:endParaRPr lang="it-IT" sz="1100" u="none" dirty="0">
                        <a:effectLst/>
                        <a:latin typeface="+mn-lt"/>
                        <a:ea typeface="Calibri"/>
                        <a:cs typeface="Times New Roman"/>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 </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Direzione</a:t>
                      </a:r>
                      <a:endParaRPr lang="it-IT" sz="1200" u="none" dirty="0">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Direzione Risorse Umane</a:t>
                      </a:r>
                      <a:endParaRPr lang="it-IT" sz="1200" u="none">
                        <a:effectLst/>
                        <a:latin typeface="+mn-lt"/>
                        <a:ea typeface="Calibri"/>
                        <a:cs typeface="Times New Roman"/>
                      </a:endParaRPr>
                    </a:p>
                  </a:txBody>
                  <a:tcPr marL="42245" marR="42245" marT="0" marB="0" anchor="b"/>
                </a:tc>
              </a:tr>
              <a:tr h="183225">
                <a:tc>
                  <a:txBody>
                    <a:bodyPr/>
                    <a:lstStyle/>
                    <a:p>
                      <a:endParaRPr lang="it-IT" sz="1100" u="none">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SGEPE</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Gestione del Personale</a:t>
                      </a:r>
                      <a:endParaRPr lang="it-IT" sz="1200" u="none">
                        <a:effectLst/>
                        <a:latin typeface="+mn-lt"/>
                        <a:ea typeface="Calibri"/>
                        <a:cs typeface="Times New Roman"/>
                      </a:endParaRPr>
                    </a:p>
                  </a:txBody>
                  <a:tcPr marL="42245" marR="42245" marT="0" marB="0" anchor="b"/>
                </a:tc>
              </a:tr>
              <a:tr h="183225">
                <a:tc>
                  <a:txBody>
                    <a:bodyPr/>
                    <a:lstStyle/>
                    <a:p>
                      <a:endParaRPr lang="it-IT" sz="1100" u="none" dirty="0">
                        <a:effectLst/>
                        <a:latin typeface="+mn-lt"/>
                      </a:endParaRPr>
                    </a:p>
                  </a:txBody>
                  <a:tcPr marL="42245" marR="42245" marT="0" marB="0" anchor="b">
                    <a:solidFill>
                      <a:schemeClr val="tx1">
                        <a:lumMod val="65000"/>
                        <a:lumOff val="35000"/>
                      </a:schemeClr>
                    </a:solidFill>
                  </a:tcPr>
                </a:tc>
                <a:tc>
                  <a:txBody>
                    <a:bodyPr/>
                    <a:lstStyle/>
                    <a:p>
                      <a:pPr>
                        <a:lnSpc>
                          <a:spcPct val="115000"/>
                        </a:lnSpc>
                        <a:spcAft>
                          <a:spcPts val="0"/>
                        </a:spcAft>
                      </a:pPr>
                      <a:r>
                        <a:rPr lang="it-IT" sz="1200" u="none">
                          <a:effectLst/>
                          <a:latin typeface="+mn-lt"/>
                        </a:rPr>
                        <a:t>SFSPE</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a:effectLst/>
                          <a:latin typeface="+mn-lt"/>
                        </a:rPr>
                        <a:t>SERVIZIO</a:t>
                      </a:r>
                      <a:endParaRPr lang="it-IT" sz="1200" u="none">
                        <a:effectLst/>
                        <a:latin typeface="+mn-lt"/>
                        <a:ea typeface="Calibri"/>
                        <a:cs typeface="Times New Roman"/>
                      </a:endParaRPr>
                    </a:p>
                  </a:txBody>
                  <a:tcPr marL="42245" marR="42245" marT="0" marB="0" anchor="b"/>
                </a:tc>
                <a:tc>
                  <a:txBody>
                    <a:bodyPr/>
                    <a:lstStyle/>
                    <a:p>
                      <a:pPr>
                        <a:lnSpc>
                          <a:spcPct val="115000"/>
                        </a:lnSpc>
                        <a:spcAft>
                          <a:spcPts val="0"/>
                        </a:spcAft>
                      </a:pPr>
                      <a:r>
                        <a:rPr lang="it-IT" sz="1200" u="none" dirty="0">
                          <a:effectLst/>
                          <a:latin typeface="+mn-lt"/>
                        </a:rPr>
                        <a:t>Formazione e Sviluppo Personale</a:t>
                      </a:r>
                      <a:endParaRPr lang="it-IT" sz="1200" u="none" dirty="0">
                        <a:effectLst/>
                        <a:latin typeface="+mn-lt"/>
                        <a:ea typeface="Calibri"/>
                        <a:cs typeface="Times New Roman"/>
                      </a:endParaRPr>
                    </a:p>
                  </a:txBody>
                  <a:tcPr marL="42245" marR="42245" marT="0" marB="0" anchor="b"/>
                </a:tc>
              </a:tr>
            </a:tbl>
          </a:graphicData>
        </a:graphic>
      </p:graphicFrame>
      <p:sp>
        <p:nvSpPr>
          <p:cNvPr id="3" name="CasellaDiTesto 2"/>
          <p:cNvSpPr txBox="1"/>
          <p:nvPr/>
        </p:nvSpPr>
        <p:spPr>
          <a:xfrm>
            <a:off x="735531" y="1152178"/>
            <a:ext cx="4469942" cy="384721"/>
          </a:xfrm>
          <a:prstGeom prst="rect">
            <a:avLst/>
          </a:prstGeom>
          <a:noFill/>
        </p:spPr>
        <p:txBody>
          <a:bodyPr wrap="none" rtlCol="0">
            <a:spAutoFit/>
          </a:bodyPr>
          <a:lstStyle/>
          <a:p>
            <a:r>
              <a:rPr lang="it-IT" dirty="0" smtClean="0"/>
              <a:t>Codifiche delle strutture aziendali coinvolte</a:t>
            </a:r>
            <a:endParaRPr lang="it-IT" dirty="0"/>
          </a:p>
        </p:txBody>
      </p:sp>
    </p:spTree>
    <p:extLst>
      <p:ext uri="{BB962C8B-B14F-4D97-AF65-F5344CB8AC3E}">
        <p14:creationId xmlns:p14="http://schemas.microsoft.com/office/powerpoint/2010/main" xmlns="" val="16821957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2079557178"/>
              </p:ext>
            </p:extLst>
          </p:nvPr>
        </p:nvGraphicFramePr>
        <p:xfrm>
          <a:off x="431800" y="864146"/>
          <a:ext cx="9208523" cy="6113378"/>
        </p:xfrm>
        <a:graphic>
          <a:graphicData uri="http://schemas.openxmlformats.org/drawingml/2006/table">
            <a:tbl>
              <a:tblPr/>
              <a:tblGrid>
                <a:gridCol w="3099469"/>
                <a:gridCol w="1080120"/>
                <a:gridCol w="983000"/>
                <a:gridCol w="1389255"/>
                <a:gridCol w="1442310"/>
                <a:gridCol w="1214369"/>
              </a:tblGrid>
              <a:tr h="299806">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1388609">
                <a:tc gridSpan="3">
                  <a:txBody>
                    <a:bodyPr/>
                    <a:lstStyle/>
                    <a:p>
                      <a:pPr algn="ctr" fontAlgn="t"/>
                      <a:r>
                        <a:rPr lang="it-IT" sz="1500" b="0" i="0" u="none" strike="noStrike" dirty="0" smtClean="0">
                          <a:solidFill>
                            <a:schemeClr val="tx1"/>
                          </a:solidFill>
                          <a:effectLst/>
                          <a:latin typeface="Calibri"/>
                        </a:rPr>
                        <a:t>Acquisizione e progressione del personale</a:t>
                      </a:r>
                      <a:endParaRPr lang="it-IT" sz="1500" b="0" i="0" u="none" strike="noStrike" dirty="0">
                        <a:solidFill>
                          <a:schemeClr val="tx1"/>
                        </a:solidFill>
                        <a:effectLst/>
                        <a:latin typeface="Calibri"/>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indent="-285750" algn="l" fontAlgn="ctr">
                        <a:buFont typeface="Arial" panose="020B0604020202020204" pitchFamily="34" charset="0"/>
                        <a:buChar char="•"/>
                        <a:tabLst/>
                      </a:pPr>
                      <a:r>
                        <a:rPr lang="it-IT" sz="1000" dirty="0" smtClean="0"/>
                        <a:t>Misure indicate nel Modello 231 e Codice Etico</a:t>
                      </a:r>
                    </a:p>
                    <a:p>
                      <a:pPr marL="285750" indent="-285750" algn="l" fontAlgn="ctr">
                        <a:buFont typeface="Arial" panose="020B0604020202020204" pitchFamily="34" charset="0"/>
                        <a:buChar char="•"/>
                        <a:tabLst/>
                      </a:pPr>
                      <a:r>
                        <a:rPr lang="it-IT" sz="1000" dirty="0" smtClean="0"/>
                        <a:t>Aggiornamento del codice per la ricerca e selezione del personale </a:t>
                      </a:r>
                    </a:p>
                    <a:p>
                      <a:pPr marL="285750" indent="-285750" algn="l" fontAlgn="ctr">
                        <a:buFont typeface="Arial" panose="020B0604020202020204" pitchFamily="34" charset="0"/>
                        <a:buChar char="•"/>
                        <a:tabLst/>
                      </a:pPr>
                      <a:r>
                        <a:rPr lang="it-IT" sz="1000" dirty="0" smtClean="0"/>
                        <a:t>Accettazione del Codice Etico e del MOGC 231 per i neo-assunti</a:t>
                      </a:r>
                    </a:p>
                    <a:p>
                      <a:pPr marL="285750" indent="-285750" algn="l" fontAlgn="ctr">
                        <a:buFont typeface="Arial" panose="020B0604020202020204" pitchFamily="34" charset="0"/>
                        <a:buChar char="•"/>
                        <a:tabLst/>
                      </a:pPr>
                      <a:r>
                        <a:rPr lang="it-IT" sz="1000" dirty="0" smtClean="0"/>
                        <a:t>Acquisizione della dichiarazione di insussistenza di cause di incompatibilità / </a:t>
                      </a:r>
                      <a:r>
                        <a:rPr lang="it-IT" sz="1000" dirty="0" err="1" smtClean="0"/>
                        <a:t>inconferibilità</a:t>
                      </a:r>
                      <a:endParaRPr lang="it-IT" sz="1000" dirty="0" smtClean="0"/>
                    </a:p>
                    <a:p>
                      <a:pPr marL="285750" indent="-285750" algn="l" fontAlgn="ctr">
                        <a:buFont typeface="Arial" panose="020B0604020202020204" pitchFamily="34" charset="0"/>
                        <a:buChar char="•"/>
                        <a:tabLst/>
                      </a:pPr>
                      <a:r>
                        <a:rPr lang="it-IT" sz="1000" dirty="0" smtClean="0"/>
                        <a:t>Rafforzamento delle verifiche in loco sull’utilizzo dei mezzi  aziendali</a:t>
                      </a:r>
                    </a:p>
                    <a:p>
                      <a:pPr marL="285750" indent="-285750" algn="l" fontAlgn="ctr">
                        <a:buFont typeface="Arial" panose="020B0604020202020204" pitchFamily="34" charset="0"/>
                        <a:buChar char="•"/>
                        <a:tabLst/>
                      </a:pPr>
                      <a:r>
                        <a:rPr lang="it-IT" sz="1000" dirty="0" smtClean="0"/>
                        <a:t>Analisi e monitoraggio di casi anomali di assenza prolungata</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713039">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err="1" smtClean="0">
                          <a:solidFill>
                            <a:srgbClr val="F2F2F2"/>
                          </a:solidFill>
                          <a:effectLst/>
                          <a:latin typeface="Calibri"/>
                          <a:ea typeface="+mn-ea"/>
                          <a:cs typeface="+mn-cs"/>
                        </a:rPr>
                        <a:t>Resp.le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645227">
                <a:tc>
                  <a:txBody>
                    <a:bodyPr/>
                    <a:lstStyle/>
                    <a:p>
                      <a:pPr marL="0" marR="0" indent="0" algn="just" defTabSz="987342" rtl="0" eaLnBrk="1" fontAlgn="auto" latinLnBrk="0" hangingPunct="1">
                        <a:lnSpc>
                          <a:spcPct val="100000"/>
                        </a:lnSpc>
                        <a:spcBef>
                          <a:spcPts val="0"/>
                        </a:spcBef>
                        <a:spcAft>
                          <a:spcPts val="0"/>
                        </a:spcAft>
                        <a:buClrTx/>
                        <a:buSzTx/>
                        <a:buFontTx/>
                        <a:buNone/>
                        <a:tabLst/>
                        <a:defRPr/>
                      </a:pPr>
                      <a:r>
                        <a:rPr lang="it-IT" sz="1200" dirty="0" smtClean="0"/>
                        <a:t>1. Rilascio</a:t>
                      </a:r>
                      <a:r>
                        <a:rPr lang="it-IT" sz="1200" baseline="0" dirty="0" smtClean="0"/>
                        <a:t> di una procedura per l’autorizzazione allo svolgimento degli incarichi</a:t>
                      </a:r>
                      <a:endParaRPr lang="it-IT" sz="1200" dirty="0" smtClean="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DRU </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7025">
                <a:tc>
                  <a:txBody>
                    <a:bodyPr/>
                    <a:lstStyle/>
                    <a:p>
                      <a:pPr algn="just"/>
                      <a:r>
                        <a:rPr lang="it-IT" sz="1200" dirty="0" smtClean="0"/>
                        <a:t>2. Formalizzazione dei criteri di pianificazione delle assunzioni e delle progressioni di carriera</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DRU </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DG, SGEPE</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7124">
                <a:tc>
                  <a:txBody>
                    <a:bodyPr/>
                    <a:lstStyle/>
                    <a:p>
                      <a:pPr algn="just"/>
                      <a:r>
                        <a:rPr lang="it-IT" sz="1200" dirty="0" smtClean="0"/>
                        <a:t>3. Progressioni di carriera: approvazione degli incrementi retributivi di natura discrezionale da parte del </a:t>
                      </a:r>
                      <a:r>
                        <a:rPr lang="it-IT" sz="1200" dirty="0" err="1" smtClean="0"/>
                        <a:t>C.d.A.</a:t>
                      </a:r>
                      <a:r>
                        <a:rPr lang="it-IT" sz="1200" dirty="0" smtClean="0"/>
                        <a:t> (Dirigenti e Quadri) e della Direzione Generale (altri Dipendenti) </a:t>
                      </a:r>
                      <a:endParaRPr lang="it-IT" sz="12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it-IT" sz="1200" dirty="0" smtClean="0"/>
                        <a:t>DRU</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CDA, DG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2548">
                <a:tc>
                  <a:txBody>
                    <a:bodyPr/>
                    <a:lstStyle/>
                    <a:p>
                      <a:pPr algn="just"/>
                      <a:r>
                        <a:rPr lang="it-IT" sz="1200" dirty="0" smtClean="0"/>
                        <a:t>4. Assunzioni agevolate, stabilizzazioni, piani di esodo, ecc.: segregazione tra il soggetto che definisce i criteri di incentivazione e quello che effettua la negoziazione</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it-IT" sz="1200" dirty="0" smtClean="0"/>
                        <a:t>DRU</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DG, SGEPE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algn="ctr"/>
                      <a:r>
                        <a:rPr lang="it-IT" sz="1000" dirty="0" smtClean="0"/>
                        <a:t>(limitatamente a implementazione SOD)</a:t>
                      </a:r>
                      <a:endParaRPr lang="it-IT" sz="10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452830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736304" y="190800"/>
            <a:ext cx="7560592"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rPr>
              <a:t>Prioritizzazione del rischio e relative misure</a:t>
            </a:r>
            <a:endParaRPr lang="it-IT" sz="2400" b="1" cap="all" dirty="0">
              <a:solidFill>
                <a:srgbClr val="93100D"/>
              </a:solidFill>
            </a:endParaRPr>
          </a:p>
        </p:txBody>
      </p:sp>
      <p:sp>
        <p:nvSpPr>
          <p:cNvPr id="2" name="Rettangolo 1"/>
          <p:cNvSpPr/>
          <p:nvPr/>
        </p:nvSpPr>
        <p:spPr>
          <a:xfrm>
            <a:off x="346901" y="1398687"/>
            <a:ext cx="9301923" cy="2169825"/>
          </a:xfrm>
          <a:prstGeom prst="rect">
            <a:avLst/>
          </a:prstGeom>
        </p:spPr>
        <p:txBody>
          <a:bodyPr wrap="square">
            <a:spAutoFit/>
          </a:bodyPr>
          <a:lstStyle/>
          <a:p>
            <a:pPr algn="just">
              <a:lnSpc>
                <a:spcPct val="130000"/>
              </a:lnSpc>
              <a:spcAft>
                <a:spcPts val="600"/>
              </a:spcAft>
            </a:pPr>
            <a:r>
              <a:rPr lang="it-IT" sz="2000" dirty="0" smtClean="0"/>
              <a:t>In base alla valutazione dei differenti profili di rischio e all’attribuzione di una qualificazione del livello rischio ALTO, MEDIO o BASSO nella mappatura ex L. 190/12/PNA, cui si rimanda per maggiori dettagli, il trattamento del rischio è effettuato secondo i seguenti criteri:</a:t>
            </a:r>
          </a:p>
          <a:p>
            <a:pPr>
              <a:lnSpc>
                <a:spcPct val="130000"/>
              </a:lnSpc>
              <a:spcAft>
                <a:spcPts val="2400"/>
              </a:spcAft>
            </a:pPr>
            <a:endParaRPr lang="it-IT"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256" y="3549328"/>
            <a:ext cx="9834366" cy="23553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71318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2151354413"/>
              </p:ext>
            </p:extLst>
          </p:nvPr>
        </p:nvGraphicFramePr>
        <p:xfrm>
          <a:off x="503808" y="720130"/>
          <a:ext cx="9208523" cy="6245152"/>
        </p:xfrm>
        <a:graphic>
          <a:graphicData uri="http://schemas.openxmlformats.org/drawingml/2006/table">
            <a:tbl>
              <a:tblPr/>
              <a:tblGrid>
                <a:gridCol w="2591558"/>
                <a:gridCol w="720810"/>
                <a:gridCol w="792088"/>
                <a:gridCol w="2138437"/>
                <a:gridCol w="1610040"/>
                <a:gridCol w="1355590"/>
              </a:tblGrid>
              <a:tr h="445744">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65000"/>
                        <a:lumOff val="3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65000"/>
                        <a:lumOff val="35000"/>
                      </a:schemeClr>
                    </a:solidFill>
                  </a:tcPr>
                </a:tc>
                <a:tc hMerge="1">
                  <a:txBody>
                    <a:bodyPr/>
                    <a:lstStyle/>
                    <a:p>
                      <a:endParaRPr lang="it-IT"/>
                    </a:p>
                  </a:txBody>
                  <a:tcPr/>
                </a:tc>
                <a:tc hMerge="1">
                  <a:txBody>
                    <a:bodyPr/>
                    <a:lstStyle/>
                    <a:p>
                      <a:endParaRPr lang="it-IT"/>
                    </a:p>
                  </a:txBody>
                  <a:tcPr/>
                </a:tc>
              </a:tr>
              <a:tr h="2007927">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dirty="0" smtClean="0"/>
                        <a:t>Misure</a:t>
                      </a:r>
                      <a:r>
                        <a:rPr lang="it-IT" sz="1000" baseline="0" dirty="0" smtClean="0"/>
                        <a:t> indicate nel Modello 231 e Codice Etico</a:t>
                      </a:r>
                      <a:endParaRPr lang="it-IT" sz="10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0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00" b="0" i="0" u="none" strike="noStrike" baseline="0" dirty="0" err="1" smtClean="0">
                          <a:solidFill>
                            <a:schemeClr val="tx1"/>
                          </a:solidFill>
                          <a:effectLst/>
                          <a:latin typeface="+mn-lt"/>
                        </a:rPr>
                        <a:t>OdS</a:t>
                      </a:r>
                      <a:r>
                        <a:rPr lang="it-IT" sz="100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0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Implementazione</a:t>
                      </a:r>
                      <a:r>
                        <a:rPr lang="it-IT" sz="1000" b="0" i="0" u="none" strike="noStrike" baseline="0" dirty="0" smtClean="0">
                          <a:solidFill>
                            <a:schemeClr val="tx1"/>
                          </a:solidFill>
                          <a:effectLst/>
                          <a:latin typeface="+mn-lt"/>
                        </a:rPr>
                        <a:t> albo fornitori on </a:t>
                      </a:r>
                      <a:r>
                        <a:rPr lang="it-IT" sz="1000" b="0" i="0" u="none" strike="noStrike" baseline="0" dirty="0" err="1" smtClean="0">
                          <a:solidFill>
                            <a:schemeClr val="tx1"/>
                          </a:solidFill>
                          <a:effectLst/>
                          <a:latin typeface="+mn-lt"/>
                        </a:rPr>
                        <a:t>line</a:t>
                      </a:r>
                      <a:endParaRPr lang="it-IT" sz="100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Aggiornamento della </a:t>
                      </a:r>
                      <a:r>
                        <a:rPr lang="it-IT" sz="1000" b="0" i="0" u="none" strike="noStrike" baseline="0" dirty="0" smtClean="0">
                          <a:solidFill>
                            <a:schemeClr val="tx1"/>
                          </a:solidFill>
                          <a:effectLst/>
                          <a:latin typeface="+mn-lt"/>
                        </a:rPr>
                        <a:t> PR 319 </a:t>
                      </a:r>
                      <a:r>
                        <a:rPr lang="it-IT" sz="1000" b="0" i="0" u="none" strike="noStrike" dirty="0" smtClean="0">
                          <a:solidFill>
                            <a:schemeClr val="tx1"/>
                          </a:solidFill>
                          <a:effectLst/>
                          <a:latin typeface="+mn-lt"/>
                        </a:rPr>
                        <a:t>Gestione Acquisti per l’approvvigionamento di beni  servizi lavori c</a:t>
                      </a:r>
                      <a:r>
                        <a:rPr lang="it-IT" sz="100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flussi informativi verso RPC</a:t>
                      </a:r>
                      <a:endParaRPr lang="it-IT" sz="10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916329">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err="1" smtClean="0">
                          <a:solidFill>
                            <a:srgbClr val="F2F2F2"/>
                          </a:solidFill>
                          <a:effectLst/>
                          <a:latin typeface="Calibri"/>
                          <a:ea typeface="+mn-ea"/>
                          <a:cs typeface="+mn-cs"/>
                        </a:rPr>
                        <a:t>Resp.le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107864">
                <a:tc>
                  <a:txBody>
                    <a:bodyPr/>
                    <a:lstStyle/>
                    <a:p>
                      <a:pPr algn="just"/>
                      <a:r>
                        <a:rPr lang="it-IT" sz="900" dirty="0" smtClean="0"/>
                        <a:t>5. Adozione di strumenti per il monitoraggio dei contratti in scadenza/esaurimento, con formalizzazione in procedura della pianificazione del fabbisogno </a:t>
                      </a:r>
                      <a:r>
                        <a:rPr lang="it-IT" sz="900" dirty="0" err="1" smtClean="0"/>
                        <a:t>anno-su-anno</a:t>
                      </a:r>
                      <a:r>
                        <a:rPr lang="it-IT" sz="900" dirty="0" smtClean="0"/>
                        <a:t> e della programmazione degli acquisti</a:t>
                      </a:r>
                      <a:endParaRPr lang="it-IT" sz="9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DG,  SIT, SIPRO, 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kern="1200" dirty="0" smtClean="0">
                          <a:solidFill>
                            <a:schemeClr val="tx1"/>
                          </a:solidFill>
                          <a:latin typeface="+mn-lt"/>
                          <a:ea typeface="+mn-ea"/>
                          <a:cs typeface="+mn-cs"/>
                          <a:sym typeface="Wingdings 2"/>
                        </a:rPr>
                        <a:t>( monitoraggio</a:t>
                      </a:r>
                      <a:r>
                        <a:rPr lang="it-IT" sz="800" kern="1200" baseline="0" dirty="0" smtClean="0">
                          <a:solidFill>
                            <a:schemeClr val="tx1"/>
                          </a:solidFill>
                          <a:latin typeface="+mn-lt"/>
                          <a:ea typeface="+mn-ea"/>
                          <a:cs typeface="+mn-cs"/>
                          <a:sym typeface="Wingdings 2"/>
                        </a:rPr>
                        <a:t> secondo livello sui controlli previsti dalla procedura)</a:t>
                      </a:r>
                      <a:endParaRPr lang="it-IT" sz="8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6486">
                <a:tc>
                  <a:txBody>
                    <a:bodyPr/>
                    <a:lstStyle/>
                    <a:p>
                      <a:pPr algn="just"/>
                      <a:r>
                        <a:rPr lang="it-IT" sz="900" dirty="0" smtClean="0"/>
                        <a:t>6. Rafforzamento dei controlli di secondo e terzo livello sui requisiti di ammissione, sul capitolato, sui criteri di aggiudicazione</a:t>
                      </a:r>
                      <a:endParaRPr lang="it-IT" sz="900" dirty="0">
                        <a:solidFill>
                          <a:srgbClr val="FF0000"/>
                        </a:solidFill>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DG,SCOM SIPRO</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kern="1200" dirty="0" smtClean="0">
                          <a:solidFill>
                            <a:schemeClr val="tx1"/>
                          </a:solidFill>
                          <a:latin typeface="+mn-lt"/>
                          <a:ea typeface="+mn-ea"/>
                          <a:cs typeface="+mn-cs"/>
                          <a:sym typeface="Wingdings 2"/>
                        </a:rPr>
                        <a:t>( monitoraggio</a:t>
                      </a:r>
                      <a:r>
                        <a:rPr lang="it-IT" sz="800" kern="1200" baseline="0" dirty="0" smtClean="0">
                          <a:solidFill>
                            <a:schemeClr val="tx1"/>
                          </a:solidFill>
                          <a:latin typeface="+mn-lt"/>
                          <a:ea typeface="+mn-ea"/>
                          <a:cs typeface="+mn-cs"/>
                          <a:sym typeface="Wingdings 2"/>
                        </a:rPr>
                        <a:t> secondo livello sui controlli previsti dalla procedura)</a:t>
                      </a:r>
                      <a:endParaRPr lang="it-IT" sz="8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6329">
                <a:tc>
                  <a:txBody>
                    <a:bodyPr/>
                    <a:lstStyle/>
                    <a:p>
                      <a:pPr algn="just"/>
                      <a:r>
                        <a:rPr lang="it-IT" sz="900" dirty="0" smtClean="0"/>
                        <a:t>7. Rafforzamento delle misure di monitoraggio sul frazionamento</a:t>
                      </a:r>
                      <a:r>
                        <a:rPr lang="it-IT" sz="900" baseline="0" dirty="0" smtClean="0"/>
                        <a:t> </a:t>
                      </a:r>
                      <a:r>
                        <a:rPr lang="it-IT" sz="900" dirty="0" smtClean="0"/>
                        <a:t>delle</a:t>
                      </a:r>
                      <a:r>
                        <a:rPr lang="it-IT" sz="900" baseline="0" dirty="0" smtClean="0"/>
                        <a:t> esigenze di acquisto e  dei razionali sottostanti la divisione in lotti</a:t>
                      </a:r>
                      <a:endParaRPr lang="it-IT" sz="9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DG, SIT,</a:t>
                      </a:r>
                      <a:r>
                        <a:rPr lang="it-IT" sz="1200" baseline="0" dirty="0" smtClean="0"/>
                        <a:t> </a:t>
                      </a:r>
                      <a:r>
                        <a:rPr lang="it-IT" sz="1200" dirty="0" smtClean="0"/>
                        <a:t>SIPRO, SCOM</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kern="1200" dirty="0" smtClean="0">
                          <a:solidFill>
                            <a:schemeClr val="tx1"/>
                          </a:solidFill>
                          <a:latin typeface="+mn-lt"/>
                          <a:ea typeface="+mn-ea"/>
                          <a:cs typeface="+mn-cs"/>
                          <a:sym typeface="Wingdings 2"/>
                        </a:rPr>
                        <a:t>( monitoraggio</a:t>
                      </a:r>
                      <a:r>
                        <a:rPr lang="it-IT" sz="800" kern="1200" baseline="0" dirty="0" smtClean="0">
                          <a:solidFill>
                            <a:schemeClr val="tx1"/>
                          </a:solidFill>
                          <a:latin typeface="+mn-lt"/>
                          <a:ea typeface="+mn-ea"/>
                          <a:cs typeface="+mn-cs"/>
                          <a:sym typeface="Wingdings 2"/>
                        </a:rPr>
                        <a:t> secondo livello sui controlli previsti dalla procedura)</a:t>
                      </a:r>
                      <a:endParaRPr lang="it-IT" sz="8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46809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992099915"/>
              </p:ext>
            </p:extLst>
          </p:nvPr>
        </p:nvGraphicFramePr>
        <p:xfrm>
          <a:off x="359792" y="792138"/>
          <a:ext cx="9208522" cy="5953697"/>
        </p:xfrm>
        <a:graphic>
          <a:graphicData uri="http://schemas.openxmlformats.org/drawingml/2006/table">
            <a:tbl>
              <a:tblPr/>
              <a:tblGrid>
                <a:gridCol w="2667421"/>
                <a:gridCol w="864096"/>
                <a:gridCol w="936104"/>
                <a:gridCol w="2232248"/>
                <a:gridCol w="1296144"/>
                <a:gridCol w="1212509"/>
              </a:tblGrid>
              <a:tr h="181588">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2189825">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dirty="0" smtClean="0"/>
                        <a:t>Misure</a:t>
                      </a:r>
                      <a:r>
                        <a:rPr lang="it-IT" sz="1000" baseline="0" dirty="0" smtClean="0"/>
                        <a:t> indicate nel Modello 231 e Codice Etico</a:t>
                      </a:r>
                      <a:endParaRPr lang="it-IT" sz="10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0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00" b="0" i="0" u="none" strike="noStrike" baseline="0" dirty="0" err="1" smtClean="0">
                          <a:solidFill>
                            <a:schemeClr val="tx1"/>
                          </a:solidFill>
                          <a:effectLst/>
                          <a:latin typeface="+mn-lt"/>
                        </a:rPr>
                        <a:t>OdS</a:t>
                      </a:r>
                      <a:r>
                        <a:rPr lang="it-IT" sz="100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0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Implementazione</a:t>
                      </a:r>
                      <a:r>
                        <a:rPr lang="it-IT" sz="1000" b="0" i="0" u="none" strike="noStrike" baseline="0" dirty="0" smtClean="0">
                          <a:solidFill>
                            <a:schemeClr val="tx1"/>
                          </a:solidFill>
                          <a:effectLst/>
                          <a:latin typeface="+mn-lt"/>
                        </a:rPr>
                        <a:t> albo fornitori on </a:t>
                      </a:r>
                      <a:r>
                        <a:rPr lang="it-IT" sz="1000" b="0" i="0" u="none" strike="noStrike" baseline="0" dirty="0" err="1" smtClean="0">
                          <a:solidFill>
                            <a:schemeClr val="tx1"/>
                          </a:solidFill>
                          <a:effectLst/>
                          <a:latin typeface="+mn-lt"/>
                        </a:rPr>
                        <a:t>line</a:t>
                      </a:r>
                      <a:endParaRPr lang="it-IT" sz="100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Aggiornamento della </a:t>
                      </a:r>
                      <a:r>
                        <a:rPr lang="it-IT" sz="1000" b="0" i="0" u="none" strike="noStrike" baseline="0" dirty="0" smtClean="0">
                          <a:solidFill>
                            <a:schemeClr val="tx1"/>
                          </a:solidFill>
                          <a:effectLst/>
                          <a:latin typeface="+mn-lt"/>
                        </a:rPr>
                        <a:t> PR 319 </a:t>
                      </a:r>
                      <a:r>
                        <a:rPr lang="it-IT" sz="1000" b="0" i="0" u="none" strike="noStrike" dirty="0" smtClean="0">
                          <a:solidFill>
                            <a:schemeClr val="tx1"/>
                          </a:solidFill>
                          <a:effectLst/>
                          <a:latin typeface="+mn-lt"/>
                        </a:rPr>
                        <a:t>Gestione Acquisti per l’approvvigionamento di beni  servizi lavori c</a:t>
                      </a:r>
                      <a:r>
                        <a:rPr lang="it-IT" sz="100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flussi informativi verso RPC</a:t>
                      </a:r>
                      <a:endParaRPr lang="it-IT" sz="10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670749">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err="1" smtClean="0">
                          <a:solidFill>
                            <a:srgbClr val="F2F2F2"/>
                          </a:solidFill>
                          <a:effectLst/>
                          <a:latin typeface="Calibri"/>
                          <a:ea typeface="+mn-ea"/>
                          <a:cs typeface="+mn-cs"/>
                        </a:rPr>
                        <a:t>Resp.le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591064">
                <a:tc>
                  <a:txBody>
                    <a:bodyPr/>
                    <a:lstStyle/>
                    <a:p>
                      <a:pPr algn="just"/>
                      <a:r>
                        <a:rPr lang="it-IT" sz="900" dirty="0" smtClean="0"/>
                        <a:t>8. Rafforzamento dei criteri di ricorso ad elementi di benchmark esterno per la definizione della base d’asta</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spc="0" normalizeH="0" baseline="0" noProof="0" dirty="0" smtClean="0">
                          <a:ln>
                            <a:noFill/>
                          </a:ln>
                          <a:solidFill>
                            <a:prstClr val="black"/>
                          </a:solidFill>
                          <a:effectLst/>
                          <a:uLnTx/>
                          <a:uFillTx/>
                          <a:latin typeface="+mn-lt"/>
                          <a:ea typeface="+mn-ea"/>
                          <a:cs typeface="+mn-cs"/>
                          <a:sym typeface="Wingdings 2"/>
                        </a:rPr>
                        <a:t>(Strutturazione e automazione del controllo)</a:t>
                      </a:r>
                      <a:endParaRPr kumimoji="0" lang="it-IT" sz="800" b="0" i="0" u="none" strike="noStrike" kern="1200" cap="none" spc="0" normalizeH="0" baseline="0" noProof="0" dirty="0" smtClean="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72">
                <a:tc>
                  <a:txBody>
                    <a:bodyPr/>
                    <a:lstStyle/>
                    <a:p>
                      <a:pPr algn="just"/>
                      <a:r>
                        <a:rPr lang="it-IT" sz="900" dirty="0" smtClean="0"/>
                        <a:t>9. Definizione di un albo interno dei membri delle commissioni giudicatrici, sorteggiati a rotazione</a:t>
                      </a:r>
                      <a:endParaRPr lang="it-IT" sz="9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baseline="0" dirty="0" smtClean="0"/>
                        <a:t>DG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sym typeface="Wingdings 2"/>
                        </a:rPr>
                        <a:t>(monitoraggio di secondo livello sui controlli previsti</a:t>
                      </a:r>
                      <a:r>
                        <a:rPr lang="it-IT" sz="800" baseline="0" dirty="0" smtClean="0">
                          <a:sym typeface="Wingdings 2"/>
                        </a:rPr>
                        <a:t> dalla procedura)</a:t>
                      </a:r>
                      <a:endParaRPr lang="it-IT" sz="8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1544">
                <a:tc>
                  <a:txBody>
                    <a:bodyPr/>
                    <a:lstStyle/>
                    <a:p>
                      <a:pPr algn="just"/>
                      <a:r>
                        <a:rPr lang="it-IT" sz="900" dirty="0" smtClean="0"/>
                        <a:t>10. Pubblicazione dei bandi nel più breve tempo possibile e, tendenzialmente, entro 120 giorni dall’approvazione del budget</a:t>
                      </a:r>
                      <a:endParaRPr lang="it-IT" sz="9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baseline="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(monitoraggio di secondo livello sui controlli previsti dalla procedura)</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8072">
                <a:tc>
                  <a:txBody>
                    <a:bodyPr/>
                    <a:lstStyle/>
                    <a:p>
                      <a:pPr algn="just"/>
                      <a:r>
                        <a:rPr lang="it-IT" sz="900" dirty="0" smtClean="0"/>
                        <a:t>11. Rafforzamento dei presidi di controllo  su adozione procedure di gara, nomina commissione aggiudicatrice, criteri di valutazione</a:t>
                      </a:r>
                      <a:r>
                        <a:rPr lang="it-IT" sz="900" baseline="0" dirty="0" smtClean="0"/>
                        <a:t> delle offerte e formalizzazione degli stessi nell’ambito della gestione delle procedure</a:t>
                      </a:r>
                      <a:endParaRPr lang="it-IT" sz="9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baseline="0" dirty="0" smtClean="0"/>
                        <a:t>DG,  SIPRO, SIT, 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(monitoraggio di secondo livello sui controlli previsti dalla procedura</a:t>
                      </a:r>
                      <a:endParaRPr lang="it-IT" sz="8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18805336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662729865"/>
              </p:ext>
            </p:extLst>
          </p:nvPr>
        </p:nvGraphicFramePr>
        <p:xfrm>
          <a:off x="356667" y="1078669"/>
          <a:ext cx="9208522" cy="5081973"/>
        </p:xfrm>
        <a:graphic>
          <a:graphicData uri="http://schemas.openxmlformats.org/drawingml/2006/table">
            <a:tbl>
              <a:tblPr/>
              <a:tblGrid>
                <a:gridCol w="2476252"/>
                <a:gridCol w="767233"/>
                <a:gridCol w="1080120"/>
                <a:gridCol w="1906081"/>
                <a:gridCol w="1617209"/>
                <a:gridCol w="1361627"/>
              </a:tblGrid>
              <a:tr h="0">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2502109">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dirty="0" smtClean="0"/>
                        <a:t>Misure</a:t>
                      </a:r>
                      <a:r>
                        <a:rPr lang="it-IT" sz="1050" baseline="0" dirty="0" smtClean="0"/>
                        <a:t> indicate nel Modello 231 e Codice Etico</a:t>
                      </a:r>
                      <a:endParaRPr lang="it-IT" sz="105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5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50" b="0" i="0" u="none" strike="noStrike" baseline="0" dirty="0" err="1" smtClean="0">
                          <a:solidFill>
                            <a:schemeClr val="tx1"/>
                          </a:solidFill>
                          <a:effectLst/>
                          <a:latin typeface="+mn-lt"/>
                        </a:rPr>
                        <a:t>OdS</a:t>
                      </a:r>
                      <a:r>
                        <a:rPr lang="it-IT" sz="105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5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Implementazione</a:t>
                      </a:r>
                      <a:r>
                        <a:rPr lang="it-IT" sz="1050" b="0" i="0" u="none" strike="noStrike" baseline="0" dirty="0" smtClean="0">
                          <a:solidFill>
                            <a:schemeClr val="tx1"/>
                          </a:solidFill>
                          <a:effectLst/>
                          <a:latin typeface="+mn-lt"/>
                        </a:rPr>
                        <a:t> albo fornitori on </a:t>
                      </a:r>
                      <a:r>
                        <a:rPr lang="it-IT" sz="1050" b="0" i="0" u="none" strike="noStrike" baseline="0" dirty="0" err="1" smtClean="0">
                          <a:solidFill>
                            <a:schemeClr val="tx1"/>
                          </a:solidFill>
                          <a:effectLst/>
                          <a:latin typeface="+mn-lt"/>
                        </a:rPr>
                        <a:t>line</a:t>
                      </a:r>
                      <a:endParaRPr lang="it-IT" sz="105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Aggiornamento della </a:t>
                      </a:r>
                      <a:r>
                        <a:rPr lang="it-IT" sz="1050" b="0" i="0" u="none" strike="noStrike" baseline="0" dirty="0" smtClean="0">
                          <a:solidFill>
                            <a:schemeClr val="tx1"/>
                          </a:solidFill>
                          <a:effectLst/>
                          <a:latin typeface="+mn-lt"/>
                        </a:rPr>
                        <a:t> PR 319 </a:t>
                      </a:r>
                      <a:r>
                        <a:rPr lang="it-IT" sz="1050" b="0" i="0" u="none" strike="noStrike" dirty="0" smtClean="0">
                          <a:solidFill>
                            <a:schemeClr val="tx1"/>
                          </a:solidFill>
                          <a:effectLst/>
                          <a:latin typeface="+mn-lt"/>
                        </a:rPr>
                        <a:t>Gestione Acquisti per l’approvvigionamento di beni  servizi lavori c</a:t>
                      </a:r>
                      <a:r>
                        <a:rPr lang="it-IT" sz="105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flussi informativi verso RPC</a:t>
                      </a:r>
                      <a:endParaRPr lang="it-IT" sz="1050" b="0" i="0" u="none" strike="noStrike"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it-IT" sz="105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err="1" smtClean="0">
                          <a:solidFill>
                            <a:srgbClr val="F2F2F2"/>
                          </a:solidFill>
                          <a:effectLst/>
                          <a:latin typeface="Calibri"/>
                          <a:ea typeface="+mn-ea"/>
                          <a:cs typeface="+mn-cs"/>
                        </a:rPr>
                        <a:t>Resp.le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645813">
                <a:tc>
                  <a:txBody>
                    <a:bodyPr/>
                    <a:lstStyle/>
                    <a:p>
                      <a:pPr algn="just"/>
                      <a:r>
                        <a:rPr lang="it-IT" sz="1000" dirty="0" smtClean="0"/>
                        <a:t>12.</a:t>
                      </a:r>
                      <a:r>
                        <a:rPr lang="it-IT" sz="1000" baseline="0" dirty="0" smtClean="0"/>
                        <a:t> </a:t>
                      </a:r>
                      <a:r>
                        <a:rPr lang="it-IT" sz="1000" dirty="0" smtClean="0"/>
                        <a:t>Previsione di flussi informativi a RPC e Direzione aziendale per attivazione delle misure di monitoraggio</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baseline="0" dirty="0" smtClean="0"/>
                        <a:t>SIT,  SIPRO</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it-IT" sz="1900" dirty="0" smtClean="0">
                          <a:sym typeface="Wingdings 2"/>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spc="0" normalizeH="0" baseline="0" noProof="0" dirty="0" smtClean="0">
                          <a:ln>
                            <a:noFill/>
                          </a:ln>
                          <a:solidFill>
                            <a:prstClr val="black"/>
                          </a:solidFill>
                          <a:effectLst/>
                          <a:uLnTx/>
                          <a:uFillTx/>
                          <a:latin typeface="+mn-lt"/>
                          <a:ea typeface="+mn-ea"/>
                          <a:cs typeface="+mn-cs"/>
                        </a:rPr>
                        <a:t>(automazione e strutturazione dei flussi)</a:t>
                      </a:r>
                    </a:p>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2088">
                <a:tc>
                  <a:txBody>
                    <a:bodyPr/>
                    <a:lstStyle/>
                    <a:p>
                      <a:pPr algn="just"/>
                      <a:r>
                        <a:rPr lang="it-IT" sz="1000" dirty="0" smtClean="0"/>
                        <a:t>13. Rafforzamento delle verifiche nella valutazione di congruità delle offerte, avvalendosi delle prerogative riconosciute dall’art. 86 c. 3 del Codice dei contratti</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1920369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758325298"/>
              </p:ext>
            </p:extLst>
          </p:nvPr>
        </p:nvGraphicFramePr>
        <p:xfrm>
          <a:off x="356667" y="650346"/>
          <a:ext cx="9208524" cy="6262472"/>
        </p:xfrm>
        <a:graphic>
          <a:graphicData uri="http://schemas.openxmlformats.org/drawingml/2006/table">
            <a:tbl>
              <a:tblPr/>
              <a:tblGrid>
                <a:gridCol w="2514267"/>
                <a:gridCol w="771817"/>
                <a:gridCol w="771817"/>
                <a:gridCol w="1768573"/>
                <a:gridCol w="1836114"/>
                <a:gridCol w="1545936"/>
              </a:tblGrid>
              <a:tr h="384632">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1735398">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dirty="0" smtClean="0"/>
                        <a:t>Misure</a:t>
                      </a:r>
                      <a:r>
                        <a:rPr lang="it-IT" sz="1000" baseline="0" dirty="0" smtClean="0"/>
                        <a:t> indicate nel Modello 231 e Codice Etico</a:t>
                      </a:r>
                      <a:endParaRPr lang="it-IT" sz="10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0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00" b="0" i="0" u="none" strike="noStrike" baseline="0" dirty="0" err="1" smtClean="0">
                          <a:solidFill>
                            <a:schemeClr val="tx1"/>
                          </a:solidFill>
                          <a:effectLst/>
                          <a:latin typeface="+mn-lt"/>
                        </a:rPr>
                        <a:t>OdS</a:t>
                      </a:r>
                      <a:r>
                        <a:rPr lang="it-IT" sz="100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0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Implementazione</a:t>
                      </a:r>
                      <a:r>
                        <a:rPr lang="it-IT" sz="1000" b="0" i="0" u="none" strike="noStrike" baseline="0" dirty="0" smtClean="0">
                          <a:solidFill>
                            <a:schemeClr val="tx1"/>
                          </a:solidFill>
                          <a:effectLst/>
                          <a:latin typeface="+mn-lt"/>
                        </a:rPr>
                        <a:t> albo fornitori on </a:t>
                      </a:r>
                      <a:r>
                        <a:rPr lang="it-IT" sz="1000" b="0" i="0" u="none" strike="noStrike" baseline="0" dirty="0" err="1" smtClean="0">
                          <a:solidFill>
                            <a:schemeClr val="tx1"/>
                          </a:solidFill>
                          <a:effectLst/>
                          <a:latin typeface="+mn-lt"/>
                        </a:rPr>
                        <a:t>line</a:t>
                      </a:r>
                      <a:endParaRPr lang="it-IT" sz="100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dirty="0" smtClean="0">
                          <a:solidFill>
                            <a:schemeClr val="tx1"/>
                          </a:solidFill>
                          <a:effectLst/>
                          <a:latin typeface="+mn-lt"/>
                        </a:rPr>
                        <a:t>Aggiornamento della </a:t>
                      </a:r>
                      <a:r>
                        <a:rPr lang="it-IT" sz="1000" b="0" i="0" u="none" strike="noStrike" baseline="0" dirty="0" smtClean="0">
                          <a:solidFill>
                            <a:schemeClr val="tx1"/>
                          </a:solidFill>
                          <a:effectLst/>
                          <a:latin typeface="+mn-lt"/>
                        </a:rPr>
                        <a:t> PR 319 </a:t>
                      </a:r>
                      <a:r>
                        <a:rPr lang="it-IT" sz="1000" b="0" i="0" u="none" strike="noStrike" dirty="0" smtClean="0">
                          <a:solidFill>
                            <a:schemeClr val="tx1"/>
                          </a:solidFill>
                          <a:effectLst/>
                          <a:latin typeface="+mn-lt"/>
                        </a:rPr>
                        <a:t>Gestione Acquisti per l’approvvigionamento di beni  servizi lavori c</a:t>
                      </a:r>
                      <a:r>
                        <a:rPr lang="it-IT" sz="100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b="0" i="0" u="none" strike="noStrike" baseline="0" dirty="0" smtClean="0">
                          <a:solidFill>
                            <a:schemeClr val="tx1"/>
                          </a:solidFill>
                          <a:effectLst/>
                          <a:latin typeface="+mn-lt"/>
                        </a:rPr>
                        <a:t>Implementazione flussi informativi verso RPC</a:t>
                      </a:r>
                      <a:endParaRPr lang="it-IT" sz="10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err="1" smtClean="0">
                          <a:solidFill>
                            <a:srgbClr val="F2F2F2"/>
                          </a:solidFill>
                          <a:effectLst/>
                          <a:latin typeface="Calibri"/>
                          <a:ea typeface="+mn-ea"/>
                          <a:cs typeface="+mn-cs"/>
                        </a:rPr>
                        <a:t>Resp.le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319632">
                <a:tc>
                  <a:txBody>
                    <a:bodyPr/>
                    <a:lstStyle/>
                    <a:p>
                      <a:pPr algn="just"/>
                      <a:r>
                        <a:rPr lang="it-IT" sz="1000" dirty="0" smtClean="0"/>
                        <a:t>14. Per gli appalti o contratti per servizi, forniture e lavori, ricorso in via preferenziale alla formula dell’accordo quadro (almeno triennale), con suddivisione, tutte le volte che sia possibile, in lotti funzionali e con previsione dei limiti all’aggiudicazione da parte del medesimo operatore economico di più lotti</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monitoraggio di secondo livello sui controlli previsti dalla procedura)</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5416">
                <a:tc>
                  <a:txBody>
                    <a:bodyPr/>
                    <a:lstStyle/>
                    <a:p>
                      <a:pPr algn="just"/>
                      <a:r>
                        <a:rPr lang="it-IT" sz="1000" dirty="0" smtClean="0"/>
                        <a:t>15. Rafforzamento delle logiche di tenuta e aggiornamento dell’albo fornitori, ricorrendo preferibilmente a gara informale a inviti riservata a operatori economici iscritti in appositi elenchi. Comunicazione della volontà di ricorrere in via esclusiva alle imprese iscritte, per tutti gli affidamenti per le quali leggi e regolamenti attribuiscono discrezionalità nell’individuazione dei soggetti da consultare</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DG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400" dirty="0" smtClean="0">
                          <a:sym typeface="Wingdings 2"/>
                        </a:rPr>
                        <a:t></a:t>
                      </a:r>
                      <a:endParaRPr lang="it-IT" sz="14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887617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459644266"/>
              </p:ext>
            </p:extLst>
          </p:nvPr>
        </p:nvGraphicFramePr>
        <p:xfrm>
          <a:off x="356667" y="864146"/>
          <a:ext cx="9208524" cy="6017671"/>
        </p:xfrm>
        <a:graphic>
          <a:graphicData uri="http://schemas.openxmlformats.org/drawingml/2006/table">
            <a:tbl>
              <a:tblPr/>
              <a:tblGrid>
                <a:gridCol w="2514267"/>
                <a:gridCol w="771817"/>
                <a:gridCol w="771817"/>
                <a:gridCol w="1768573"/>
                <a:gridCol w="1836114"/>
                <a:gridCol w="1545936"/>
              </a:tblGrid>
              <a:tr h="276694">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2360479">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dirty="0" smtClean="0"/>
                        <a:t>Misure</a:t>
                      </a:r>
                      <a:r>
                        <a:rPr lang="it-IT" sz="1050" baseline="0" dirty="0" smtClean="0"/>
                        <a:t> indicate nel Modello 231 e Codice Etico</a:t>
                      </a:r>
                      <a:endParaRPr lang="it-IT" sz="105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5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50" b="0" i="0" u="none" strike="noStrike" baseline="0" dirty="0" err="1" smtClean="0">
                          <a:solidFill>
                            <a:schemeClr val="tx1"/>
                          </a:solidFill>
                          <a:effectLst/>
                          <a:latin typeface="+mn-lt"/>
                        </a:rPr>
                        <a:t>OdS</a:t>
                      </a:r>
                      <a:r>
                        <a:rPr lang="it-IT" sz="105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5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Implementazione</a:t>
                      </a:r>
                      <a:r>
                        <a:rPr lang="it-IT" sz="1050" b="0" i="0" u="none" strike="noStrike" baseline="0" dirty="0" smtClean="0">
                          <a:solidFill>
                            <a:schemeClr val="tx1"/>
                          </a:solidFill>
                          <a:effectLst/>
                          <a:latin typeface="+mn-lt"/>
                        </a:rPr>
                        <a:t> albo fornitori on </a:t>
                      </a:r>
                      <a:r>
                        <a:rPr lang="it-IT" sz="1050" b="0" i="0" u="none" strike="noStrike" baseline="0" dirty="0" err="1" smtClean="0">
                          <a:solidFill>
                            <a:schemeClr val="tx1"/>
                          </a:solidFill>
                          <a:effectLst/>
                          <a:latin typeface="+mn-lt"/>
                        </a:rPr>
                        <a:t>line</a:t>
                      </a:r>
                      <a:endParaRPr lang="it-IT" sz="105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Aggiornamento della </a:t>
                      </a:r>
                      <a:r>
                        <a:rPr lang="it-IT" sz="1050" b="0" i="0" u="none" strike="noStrike" baseline="0" dirty="0" smtClean="0">
                          <a:solidFill>
                            <a:schemeClr val="tx1"/>
                          </a:solidFill>
                          <a:effectLst/>
                          <a:latin typeface="+mn-lt"/>
                        </a:rPr>
                        <a:t> PR 319 </a:t>
                      </a:r>
                      <a:r>
                        <a:rPr lang="it-IT" sz="1050" b="0" i="0" u="none" strike="noStrike" dirty="0" smtClean="0">
                          <a:solidFill>
                            <a:schemeClr val="tx1"/>
                          </a:solidFill>
                          <a:effectLst/>
                          <a:latin typeface="+mn-lt"/>
                        </a:rPr>
                        <a:t>Gestione Acquisti per l’approvvigionamento di beni  servizi lavori c</a:t>
                      </a:r>
                      <a:r>
                        <a:rPr lang="it-IT" sz="105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flussi informativi verso RPC</a:t>
                      </a:r>
                      <a:endParaRPr lang="it-IT" sz="105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690768">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2015</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066418">
                <a:tc>
                  <a:txBody>
                    <a:bodyPr/>
                    <a:lstStyle/>
                    <a:p>
                      <a:pPr algn="just"/>
                      <a:r>
                        <a:rPr lang="it-IT" sz="1200" dirty="0" smtClean="0"/>
                        <a:t>16. Rafforzamento dei controlli periodici di secondo e terzo livello sull’albo fornitori e introduzione di logiche di </a:t>
                      </a:r>
                      <a:r>
                        <a:rPr lang="it-IT" sz="1200" dirty="0" err="1" smtClean="0"/>
                        <a:t>vendor</a:t>
                      </a:r>
                      <a:r>
                        <a:rPr lang="it-IT" sz="1200" dirty="0" smtClean="0"/>
                        <a:t> rating </a:t>
                      </a:r>
                      <a:endParaRPr lang="it-IT" sz="12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DG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8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1000" dirty="0" smtClean="0"/>
                        <a:t>(limitatamente </a:t>
                      </a:r>
                    </a:p>
                    <a:p>
                      <a:pPr algn="ctr"/>
                      <a:r>
                        <a:rPr lang="it-IT" sz="1000" dirty="0" smtClean="0"/>
                        <a:t>all’introduzione del </a:t>
                      </a:r>
                      <a:r>
                        <a:rPr lang="it-IT" sz="1000" dirty="0" err="1" smtClean="0"/>
                        <a:t>vendor</a:t>
                      </a:r>
                      <a:r>
                        <a:rPr lang="it-IT" sz="1000" dirty="0" smtClean="0"/>
                        <a:t> rating)</a:t>
                      </a:r>
                      <a:endParaRPr lang="it-IT" sz="10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1234">
                <a:tc>
                  <a:txBody>
                    <a:bodyPr/>
                    <a:lstStyle/>
                    <a:p>
                      <a:pPr algn="just"/>
                      <a:r>
                        <a:rPr lang="it-IT" sz="1200" dirty="0" smtClean="0"/>
                        <a:t>17. Rafforzamento delle misure di ottimizzazione dei processi di acquisto, volte ad assicurare che l’aggiudicazione avvenga il più rapidamente possibile, la stipula del contratto avvenga entro i termini ex legge e il collaudo avvenga nei tempi previsti</a:t>
                      </a:r>
                      <a:endParaRPr lang="it-IT" sz="12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 SACQ  </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Tutte le strutture</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800" dirty="0" smtClean="0">
                          <a:sym typeface="Wingdings 2"/>
                        </a:rPr>
                        <a:t></a:t>
                      </a:r>
                    </a:p>
                    <a:p>
                      <a:pPr algn="ct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3640470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755173608"/>
              </p:ext>
            </p:extLst>
          </p:nvPr>
        </p:nvGraphicFramePr>
        <p:xfrm>
          <a:off x="356667" y="729903"/>
          <a:ext cx="9208524" cy="5914423"/>
        </p:xfrm>
        <a:graphic>
          <a:graphicData uri="http://schemas.openxmlformats.org/drawingml/2006/table">
            <a:tbl>
              <a:tblPr/>
              <a:tblGrid>
                <a:gridCol w="2883445"/>
                <a:gridCol w="864096"/>
                <a:gridCol w="936104"/>
                <a:gridCol w="1142829"/>
                <a:gridCol w="1836114"/>
                <a:gridCol w="1545936"/>
              </a:tblGrid>
              <a:tr h="501403">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1735398">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dirty="0" smtClean="0"/>
                        <a:t>Misure</a:t>
                      </a:r>
                      <a:r>
                        <a:rPr lang="it-IT" sz="1050" baseline="0" dirty="0" smtClean="0"/>
                        <a:t> indicate nel Modello 231 e Codice Etico</a:t>
                      </a:r>
                      <a:endParaRPr lang="it-IT" sz="105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5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50" b="0" i="0" u="none" strike="noStrike" baseline="0" dirty="0" err="1" smtClean="0">
                          <a:solidFill>
                            <a:schemeClr val="tx1"/>
                          </a:solidFill>
                          <a:effectLst/>
                          <a:latin typeface="+mn-lt"/>
                        </a:rPr>
                        <a:t>OdS</a:t>
                      </a:r>
                      <a:r>
                        <a:rPr lang="it-IT" sz="105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5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Implementazione</a:t>
                      </a:r>
                      <a:r>
                        <a:rPr lang="it-IT" sz="1050" b="0" i="0" u="none" strike="noStrike" baseline="0" dirty="0" smtClean="0">
                          <a:solidFill>
                            <a:schemeClr val="tx1"/>
                          </a:solidFill>
                          <a:effectLst/>
                          <a:latin typeface="+mn-lt"/>
                        </a:rPr>
                        <a:t> albo fornitori on </a:t>
                      </a:r>
                      <a:r>
                        <a:rPr lang="it-IT" sz="1050" b="0" i="0" u="none" strike="noStrike" baseline="0" dirty="0" err="1" smtClean="0">
                          <a:solidFill>
                            <a:schemeClr val="tx1"/>
                          </a:solidFill>
                          <a:effectLst/>
                          <a:latin typeface="+mn-lt"/>
                        </a:rPr>
                        <a:t>line</a:t>
                      </a:r>
                      <a:endParaRPr lang="it-IT" sz="105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Aggiornamento della </a:t>
                      </a:r>
                      <a:r>
                        <a:rPr lang="it-IT" sz="1050" b="0" i="0" u="none" strike="noStrike" baseline="0" dirty="0" smtClean="0">
                          <a:solidFill>
                            <a:schemeClr val="tx1"/>
                          </a:solidFill>
                          <a:effectLst/>
                          <a:latin typeface="+mn-lt"/>
                        </a:rPr>
                        <a:t> PR 319 </a:t>
                      </a:r>
                      <a:r>
                        <a:rPr lang="it-IT" sz="1050" b="0" i="0" u="none" strike="noStrike" dirty="0" smtClean="0">
                          <a:solidFill>
                            <a:schemeClr val="tx1"/>
                          </a:solidFill>
                          <a:effectLst/>
                          <a:latin typeface="+mn-lt"/>
                        </a:rPr>
                        <a:t>Gestione Acquisti per l’approvvigionamento di beni  servizi lavori c</a:t>
                      </a:r>
                      <a:r>
                        <a:rPr lang="it-IT" sz="105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flussi informativi verso RPC</a:t>
                      </a:r>
                      <a:endParaRPr lang="it-IT" sz="1050" b="0" i="0" u="none" strike="noStrike"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it-IT" sz="105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829248">
                <a:tc>
                  <a:txBody>
                    <a:bodyPr/>
                    <a:lstStyle/>
                    <a:p>
                      <a:pPr algn="just"/>
                      <a:r>
                        <a:rPr lang="it-IT" sz="1000" dirty="0" smtClean="0"/>
                        <a:t>18</a:t>
                      </a:r>
                      <a:r>
                        <a:rPr lang="it-IT" sz="1000" dirty="0" smtClean="0">
                          <a:solidFill>
                            <a:srgbClr val="FF0000"/>
                          </a:solidFill>
                        </a:rPr>
                        <a:t>. </a:t>
                      </a:r>
                      <a:r>
                        <a:rPr lang="it-IT" sz="1000" dirty="0" smtClean="0">
                          <a:solidFill>
                            <a:schemeClr val="tx1"/>
                          </a:solidFill>
                        </a:rPr>
                        <a:t>Divieto di nomina come RUP, qualora la struttura organizzativa lo consenta, della medesima </a:t>
                      </a:r>
                      <a:r>
                        <a:rPr lang="it-IT" sz="1000" dirty="0" smtClean="0"/>
                        <a:t>persona su più procedure gestite contemporaneamente dalla stesso centro di spesa, rafforzando le logiche di rotazione dell’incarico di RUP</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smtClean="0"/>
                        <a:t>Tutte le strutture</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800" dirty="0" smtClean="0">
                          <a:sym typeface="Wingdings 2"/>
                        </a:rPr>
                        <a:t></a:t>
                      </a:r>
                      <a:endParaRPr lang="it-IT" sz="1800" dirty="0" smtClean="0"/>
                    </a:p>
                    <a:p>
                      <a:pPr algn="ct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2152">
                <a:tc>
                  <a:txBody>
                    <a:bodyPr/>
                    <a:lstStyle/>
                    <a:p>
                      <a:pPr algn="just"/>
                      <a:r>
                        <a:rPr lang="it-IT" sz="1000" dirty="0" smtClean="0">
                          <a:effectLst/>
                          <a:latin typeface="+mn-lt"/>
                          <a:ea typeface="Calibri"/>
                          <a:cs typeface="Times New Roman"/>
                        </a:rPr>
                        <a:t>19. Rafforzamento della frequenza e dei controlli nonché miglioramento della tracciabilità delle verifiche sull’attività svolta dai fornitori</a:t>
                      </a:r>
                      <a:r>
                        <a:rPr lang="it-IT" sz="1000" baseline="0" dirty="0" smtClean="0">
                          <a:effectLst/>
                          <a:latin typeface="+mn-lt"/>
                          <a:ea typeface="Calibri"/>
                          <a:cs typeface="Times New Roman"/>
                        </a:rPr>
                        <a:t> / SAL / collaudi</a:t>
                      </a:r>
                      <a:r>
                        <a:rPr lang="it-IT" sz="1000" dirty="0" smtClean="0">
                          <a:effectLst/>
                          <a:latin typeface="+mn-lt"/>
                          <a:ea typeface="Calibri"/>
                          <a:cs typeface="Times New Roman"/>
                        </a:rPr>
                        <a:t> e contestuale applicazione di penali in casi di irregolarità</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SACQ</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smtClean="0"/>
                        <a:t>DI, DAM, DRU,DSP, SIPRO,SIT</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(monitoraggio di secondo livello sui controlli previsti dalla procedura)</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1978081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608838377"/>
              </p:ext>
            </p:extLst>
          </p:nvPr>
        </p:nvGraphicFramePr>
        <p:xfrm>
          <a:off x="356667" y="779757"/>
          <a:ext cx="9208524" cy="5205763"/>
        </p:xfrm>
        <a:graphic>
          <a:graphicData uri="http://schemas.openxmlformats.org/drawingml/2006/table">
            <a:tbl>
              <a:tblPr/>
              <a:tblGrid>
                <a:gridCol w="2811437"/>
                <a:gridCol w="720080"/>
                <a:gridCol w="792088"/>
                <a:gridCol w="1502869"/>
                <a:gridCol w="1836114"/>
                <a:gridCol w="1545936"/>
              </a:tblGrid>
              <a:tr h="501403">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1735398">
                <a:tc gridSpan="3">
                  <a:txBody>
                    <a:bodyPr/>
                    <a:lstStyle/>
                    <a:p>
                      <a:pPr algn="ctr" fontAlgn="t"/>
                      <a:r>
                        <a:rPr lang="it-IT" sz="1500" b="0" i="0" u="none" strike="noStrike" dirty="0" smtClean="0">
                          <a:solidFill>
                            <a:schemeClr val="tx1"/>
                          </a:solidFill>
                          <a:effectLst/>
                          <a:latin typeface="+mn-lt"/>
                        </a:rPr>
                        <a:t>Contratti Pubblici (procedure ex D. </a:t>
                      </a:r>
                      <a:r>
                        <a:rPr lang="it-IT" sz="1500" b="0" i="0" u="none" strike="noStrike" dirty="0" err="1" smtClean="0">
                          <a:solidFill>
                            <a:schemeClr val="tx1"/>
                          </a:solidFill>
                          <a:effectLst/>
                          <a:latin typeface="+mn-lt"/>
                        </a:rPr>
                        <a:t>Lgs</a:t>
                      </a:r>
                      <a:r>
                        <a:rPr lang="it-IT" sz="1500" b="0" i="0" u="none" strike="noStrike" dirty="0" smtClean="0">
                          <a:solidFill>
                            <a:schemeClr val="tx1"/>
                          </a:solidFill>
                          <a:effectLst/>
                          <a:latin typeface="+mn-lt"/>
                        </a:rPr>
                        <a:t>. 163/06)</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dirty="0" smtClean="0"/>
                        <a:t>Misure</a:t>
                      </a:r>
                      <a:r>
                        <a:rPr lang="it-IT" sz="1050" baseline="0" dirty="0" smtClean="0"/>
                        <a:t> indicate nel Modello 231 e Codice Etico</a:t>
                      </a:r>
                      <a:endParaRPr lang="it-IT" sz="105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050" b="0" i="0" u="none" strike="noStrike" baseline="0" dirty="0" smtClean="0">
                          <a:solidFill>
                            <a:schemeClr val="tx1"/>
                          </a:solidFill>
                          <a:effectLst/>
                          <a:latin typeface="+mn-lt"/>
                        </a:rPr>
                        <a:t>Programmazione degli acquisti anno 2015</a:t>
                      </a:r>
                    </a:p>
                    <a:p>
                      <a:pPr marL="285750" indent="-285750" algn="l" fontAlgn="ctr">
                        <a:buFont typeface="Arial" panose="020B0604020202020204" pitchFamily="34" charset="0"/>
                        <a:buChar char="•"/>
                        <a:tabLst/>
                      </a:pPr>
                      <a:r>
                        <a:rPr lang="it-IT" sz="1050" b="0" i="0" u="none" strike="noStrike" baseline="0" dirty="0" err="1" smtClean="0">
                          <a:solidFill>
                            <a:schemeClr val="tx1"/>
                          </a:solidFill>
                          <a:effectLst/>
                          <a:latin typeface="+mn-lt"/>
                        </a:rPr>
                        <a:t>OdS</a:t>
                      </a:r>
                      <a:r>
                        <a:rPr lang="it-IT" sz="1050" b="0" i="0" u="none" strike="noStrike" baseline="0" dirty="0" smtClean="0">
                          <a:solidFill>
                            <a:schemeClr val="tx1"/>
                          </a:solidFill>
                          <a:effectLst/>
                          <a:latin typeface="+mn-lt"/>
                        </a:rPr>
                        <a:t> 7/2015 Microstruttura aziendale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SAP  per la gestione del ciclo attivo/passivo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sistema ALICE  per la gestione della documentazione di gara</a:t>
                      </a:r>
                    </a:p>
                    <a:p>
                      <a:pPr marL="285750" indent="-285750" algn="l" fontAlgn="ctr">
                        <a:buFont typeface="Arial" panose="020B0604020202020204" pitchFamily="34" charset="0"/>
                        <a:buChar char="•"/>
                        <a:tabLst/>
                      </a:pPr>
                      <a:r>
                        <a:rPr lang="it-IT" sz="1050" b="0" i="0" u="none" strike="noStrike" dirty="0" smtClean="0">
                          <a:solidFill>
                            <a:schemeClr val="tx1"/>
                          </a:solidFill>
                          <a:effectLst/>
                          <a:latin typeface="+mn-lt"/>
                        </a:rPr>
                        <a:t>PR 380  Flusso informativo per la gestione  del contenzioso fornitori</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Implementazione</a:t>
                      </a:r>
                      <a:r>
                        <a:rPr lang="it-IT" sz="1050" b="0" i="0" u="none" strike="noStrike" baseline="0" dirty="0" smtClean="0">
                          <a:solidFill>
                            <a:schemeClr val="tx1"/>
                          </a:solidFill>
                          <a:effectLst/>
                          <a:latin typeface="+mn-lt"/>
                        </a:rPr>
                        <a:t> albo fornitori on </a:t>
                      </a:r>
                      <a:r>
                        <a:rPr lang="it-IT" sz="1050" b="0" i="0" u="none" strike="noStrike" baseline="0" dirty="0" err="1" smtClean="0">
                          <a:solidFill>
                            <a:schemeClr val="tx1"/>
                          </a:solidFill>
                          <a:effectLst/>
                          <a:latin typeface="+mn-lt"/>
                        </a:rPr>
                        <a:t>line</a:t>
                      </a:r>
                      <a:endParaRPr lang="it-IT" sz="1050" b="0" i="0" u="none" strike="noStrike" baseline="0"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Adozione di strumenti per il monitoraggio dei contratti in scadenza/esaurimento, con formalizzazione in procedura della pianificazione del fabbisogno</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dirty="0" smtClean="0">
                          <a:solidFill>
                            <a:schemeClr val="tx1"/>
                          </a:solidFill>
                          <a:effectLst/>
                          <a:latin typeface="+mn-lt"/>
                        </a:rPr>
                        <a:t>Aggiornamento della </a:t>
                      </a:r>
                      <a:r>
                        <a:rPr lang="it-IT" sz="1050" b="0" i="0" u="none" strike="noStrike" baseline="0" dirty="0" smtClean="0">
                          <a:solidFill>
                            <a:schemeClr val="tx1"/>
                          </a:solidFill>
                          <a:effectLst/>
                          <a:latin typeface="+mn-lt"/>
                        </a:rPr>
                        <a:t> PR 319 </a:t>
                      </a:r>
                      <a:r>
                        <a:rPr lang="it-IT" sz="1050" b="0" i="0" u="none" strike="noStrike" dirty="0" smtClean="0">
                          <a:solidFill>
                            <a:schemeClr val="tx1"/>
                          </a:solidFill>
                          <a:effectLst/>
                          <a:latin typeface="+mn-lt"/>
                        </a:rPr>
                        <a:t>Gestione Acquisti per l’approvvigionamento di beni  servizi lavori c</a:t>
                      </a:r>
                      <a:r>
                        <a:rPr lang="it-IT" sz="1050" b="0" i="0" u="none" strike="noStrike" baseline="0" dirty="0" smtClean="0">
                          <a:solidFill>
                            <a:schemeClr val="tx1"/>
                          </a:solidFill>
                          <a:effectLst/>
                          <a:latin typeface="+mn-lt"/>
                        </a:rPr>
                        <a:t>on istituzionalizzazione dei principali controlli su requisiti di ammissione, aggiudicazione e formalizzazione dei contratti e SOD</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50" b="0" i="0" u="none" strike="noStrike" baseline="0" dirty="0" smtClean="0">
                          <a:solidFill>
                            <a:schemeClr val="tx1"/>
                          </a:solidFill>
                          <a:effectLst/>
                          <a:latin typeface="+mn-lt"/>
                        </a:rPr>
                        <a:t>Implementazione flussi informativi verso RPC</a:t>
                      </a:r>
                      <a:endParaRPr lang="it-IT" sz="1050" b="0" i="0" u="none" strike="noStrike" dirty="0" smtClean="0">
                        <a:solidFill>
                          <a:schemeClr val="tx1"/>
                        </a:solidFill>
                        <a:effectLst/>
                        <a:latin typeface="+mn-lt"/>
                      </a:endParaRP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endParaRPr lang="it-IT" sz="105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575554">
                <a:tc>
                  <a:txBody>
                    <a:bodyPr/>
                    <a:lstStyle/>
                    <a:p>
                      <a:pPr algn="just"/>
                      <a:r>
                        <a:rPr lang="it-IT" sz="1000" dirty="0" smtClean="0"/>
                        <a:t>20. Archiviazione formalizzata dei DDT, di tutti i verbali di collaudo e dei documenti alla base dei SAL </a:t>
                      </a:r>
                      <a:endParaRPr lang="it-IT" sz="10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Tutte le strutture</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smtClean="0"/>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smtClean="0"/>
                        <a:t>, </a:t>
                      </a:r>
                      <a:endParaRPr lang="it-IT" sz="1200" dirty="0" smtClean="0">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3258">
                <a:tc>
                  <a:txBody>
                    <a:bodyPr/>
                    <a:lstStyle/>
                    <a:p>
                      <a:pPr algn="just"/>
                      <a:r>
                        <a:rPr lang="it-IT" sz="1000" dirty="0" smtClean="0">
                          <a:effectLst/>
                          <a:latin typeface="+mn-lt"/>
                          <a:ea typeface="Calibri"/>
                          <a:cs typeface="Times New Roman"/>
                        </a:rPr>
                        <a:t>21. Necessità di ottenere autorizzazione dalla Direzione aziendale in caso di revoca o </a:t>
                      </a:r>
                      <a:r>
                        <a:rPr lang="it-IT" sz="1000" dirty="0" err="1" smtClean="0">
                          <a:effectLst/>
                          <a:latin typeface="+mn-lt"/>
                          <a:ea typeface="Calibri"/>
                          <a:cs typeface="Times New Roman"/>
                        </a:rPr>
                        <a:t>ri-pianificazione</a:t>
                      </a:r>
                      <a:r>
                        <a:rPr lang="it-IT" sz="1000" dirty="0" smtClean="0">
                          <a:effectLst/>
                          <a:latin typeface="+mn-lt"/>
                          <a:ea typeface="Calibri"/>
                          <a:cs typeface="Times New Roman"/>
                        </a:rPr>
                        <a:t> dei bandi, con controlli di secondo livello volti a monitorare la corretta applicazione nei casi di revoca</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 SACQ</a:t>
                      </a:r>
                    </a:p>
                    <a:p>
                      <a:r>
                        <a:rPr lang="it-IT" sz="1200" dirty="0" smtClean="0"/>
                        <a:t>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(monitoraggio di secondo livello sui controlli previsti dalla procedura)</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6265195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223838727"/>
              </p:ext>
            </p:extLst>
          </p:nvPr>
        </p:nvGraphicFramePr>
        <p:xfrm>
          <a:off x="277283" y="700476"/>
          <a:ext cx="9605444" cy="3031594"/>
        </p:xfrm>
        <a:graphic>
          <a:graphicData uri="http://schemas.openxmlformats.org/drawingml/2006/table">
            <a:tbl>
              <a:tblPr/>
              <a:tblGrid>
                <a:gridCol w="2535942"/>
                <a:gridCol w="756317"/>
                <a:gridCol w="756317"/>
                <a:gridCol w="1828128"/>
                <a:gridCol w="1851942"/>
                <a:gridCol w="1876798"/>
              </a:tblGrid>
              <a:tr h="566314">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5814">
                <a:tc gridSpan="3">
                  <a:txBody>
                    <a:bodyPr/>
                    <a:lstStyle/>
                    <a:p>
                      <a:pPr algn="ctr" fontAlgn="t"/>
                      <a:r>
                        <a:rPr lang="it-IT" sz="1500" b="0" i="0" u="none" strike="noStrike" dirty="0" smtClean="0">
                          <a:solidFill>
                            <a:schemeClr val="tx1"/>
                          </a:solidFill>
                          <a:effectLst/>
                          <a:latin typeface="+mn-lt"/>
                        </a:rPr>
                        <a:t>Gestione del servizio Recupero Risorsa Rifiuti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200" b="0" i="0" u="none" strike="noStrike" dirty="0" smtClean="0">
                          <a:solidFill>
                            <a:schemeClr val="tx1"/>
                          </a:solidFill>
                          <a:effectLst/>
                          <a:latin typeface="+mn-lt"/>
                        </a:rPr>
                        <a:t>Istituzione Funzione Gestione Appalti  c/</a:t>
                      </a:r>
                      <a:r>
                        <a:rPr lang="it-IT" sz="1200" b="0" i="0" u="none" strike="noStrike" dirty="0" err="1" smtClean="0">
                          <a:solidFill>
                            <a:schemeClr val="tx1"/>
                          </a:solidFill>
                          <a:effectLst/>
                          <a:latin typeface="+mn-lt"/>
                        </a:rPr>
                        <a:t>to</a:t>
                      </a:r>
                      <a:r>
                        <a:rPr lang="it-IT" sz="1200" b="0" i="0" u="none" strike="noStrike" dirty="0" smtClean="0">
                          <a:solidFill>
                            <a:schemeClr val="tx1"/>
                          </a:solidFill>
                          <a:effectLst/>
                          <a:latin typeface="+mn-lt"/>
                        </a:rPr>
                        <a:t> AMA (Ordine di Servizio 7 del 30/01/2015)</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56631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solidFill>
                      <a:schemeClr val="tx1">
                        <a:lumMod val="75000"/>
                        <a:lumOff val="25000"/>
                      </a:schemeClr>
                    </a:solidFill>
                  </a:tcPr>
                </a:tc>
              </a:tr>
              <a:tr h="1019257">
                <a:tc>
                  <a:txBody>
                    <a:bodyPr/>
                    <a:lstStyle/>
                    <a:p>
                      <a:pPr algn="just"/>
                      <a:r>
                        <a:rPr lang="it-IT" sz="1000" dirty="0" smtClean="0"/>
                        <a:t>22. Rafforzamento dei processi di controllo in loco sulle attività di raccolta affidate in appalto, con introduzione di controlli di secondo e terzo livello in merito a tracciabilità dei riscontri documentali sulle attività svolte, non conformità, applicazioni di penali, ecc.</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SRRR</a:t>
                      </a:r>
                      <a:endParaRPr lang="it-IT" sz="1200" dirty="0"/>
                    </a:p>
                  </a:txBody>
                  <a:tcPr marL="79375" marR="79375" marT="75600" marB="75600" anchor="ctr">
                    <a:lnL w="12700" cap="flat" cmpd="sng" algn="ctr">
                      <a:solidFill>
                        <a:schemeClr val="tx1"/>
                      </a:solidFill>
                      <a:prstDash val="solid"/>
                      <a:round/>
                      <a:headEnd type="none" w="med" len="med"/>
                      <a:tailEnd type="none" w="med" len="med"/>
                    </a:lnL>
                  </a:tcPr>
                </a:tc>
                <a:tc>
                  <a:txBody>
                    <a:bodyPr/>
                    <a:lstStyle/>
                    <a:p>
                      <a:r>
                        <a:rPr lang="it-IT" sz="1200" dirty="0" err="1" smtClean="0"/>
                        <a:t>DI</a:t>
                      </a:r>
                      <a:endParaRPr lang="it-IT" sz="1200" dirty="0"/>
                    </a:p>
                  </a:txBody>
                  <a:tcPr marL="79375" marR="79375" marT="75600" marB="756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sym typeface="Wingdings 2"/>
                        </a:rPr>
                        <a:t>(limitatamente al rafforzamento dei processi di controllo in loco)</a:t>
                      </a:r>
                      <a:endParaRPr lang="it-IT" sz="800" dirty="0" smtClean="0"/>
                    </a:p>
                  </a:txBody>
                  <a:tcPr marL="79375" marR="79375" marT="75600" marB="75600" anchor="ctr">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tcPr>
                </a:tc>
                <a:tc>
                  <a:txBody>
                    <a:bodyPr/>
                    <a:lstStyle/>
                    <a:p>
                      <a:endParaRPr lang="it-IT" dirty="0"/>
                    </a:p>
                  </a:txBody>
                  <a:tcPr marL="79375" marR="79375" marT="75600" marB="75600" anchor="ct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5339757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1668034064"/>
              </p:ext>
            </p:extLst>
          </p:nvPr>
        </p:nvGraphicFramePr>
        <p:xfrm>
          <a:off x="356667" y="829181"/>
          <a:ext cx="9208524" cy="5762461"/>
        </p:xfrm>
        <a:graphic>
          <a:graphicData uri="http://schemas.openxmlformats.org/drawingml/2006/table">
            <a:tbl>
              <a:tblPr/>
              <a:tblGrid>
                <a:gridCol w="2514267"/>
                <a:gridCol w="771817"/>
                <a:gridCol w="771817"/>
                <a:gridCol w="1768573"/>
                <a:gridCol w="1836114"/>
                <a:gridCol w="1545936"/>
              </a:tblGrid>
              <a:tr h="501403">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1547298">
                <a:tc gridSpan="3">
                  <a:txBody>
                    <a:bodyPr/>
                    <a:lstStyle/>
                    <a:p>
                      <a:pPr algn="ctr" fontAlgn="t"/>
                      <a:r>
                        <a:rPr lang="it-IT" sz="1500" b="0" i="0" u="none" strike="noStrike" dirty="0" smtClean="0">
                          <a:solidFill>
                            <a:schemeClr val="tx1"/>
                          </a:solidFill>
                          <a:effectLst/>
                          <a:latin typeface="+mn-lt"/>
                        </a:rPr>
                        <a:t>Affidamento di incarichi e prestazioni d’opera intellettuali (extra 163) e gestione delle locazioni non intercompany </a:t>
                      </a:r>
                    </a:p>
                    <a:p>
                      <a:pPr algn="ctr" fontAlgn="t"/>
                      <a:endParaRPr lang="it-IT" sz="1500" b="0" i="0" u="none" strike="noStrike" dirty="0" smtClean="0">
                        <a:solidFill>
                          <a:schemeClr val="tx1"/>
                        </a:solidFill>
                        <a:effectLst/>
                        <a:latin typeface="+mn-lt"/>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kern="1200" dirty="0" smtClean="0">
                        <a:solidFill>
                          <a:schemeClr val="tx1"/>
                        </a:solidFill>
                        <a:latin typeface="+mn-lt"/>
                        <a:ea typeface="+mn-ea"/>
                        <a:cs typeface="+mn-cs"/>
                      </a:endParaRPr>
                    </a:p>
                    <a:p>
                      <a:pPr marL="285750" indent="-285750" algn="l" defTabSz="914400" rtl="0" eaLnBrk="1" fontAlgn="ctr" latinLnBrk="0" hangingPunct="1">
                        <a:buFont typeface="Arial" panose="020B0604020202020204" pitchFamily="34" charset="0"/>
                        <a:buChar char="•"/>
                        <a:tabLst/>
                      </a:pPr>
                      <a:r>
                        <a:rPr lang="it-IT" sz="1200" kern="1200" dirty="0" smtClean="0">
                          <a:solidFill>
                            <a:schemeClr val="tx1"/>
                          </a:solidFill>
                          <a:latin typeface="+mn-lt"/>
                          <a:ea typeface="+mn-ea"/>
                          <a:cs typeface="+mn-cs"/>
                        </a:rPr>
                        <a:t>Procedura per l’affidamento di incarichi per prestazioni d’opera intellettuale</a:t>
                      </a:r>
                    </a:p>
                    <a:p>
                      <a:pPr marL="285750" indent="-285750" algn="l" fontAlgn="ctr">
                        <a:buFont typeface="Arial" panose="020B0604020202020204" pitchFamily="34" charset="0"/>
                        <a:buChar char="•"/>
                        <a:tabLst/>
                      </a:pPr>
                      <a:r>
                        <a:rPr lang="it-IT" sz="1200" b="0" i="0" u="none" strike="noStrike" baseline="0" dirty="0" smtClean="0">
                          <a:solidFill>
                            <a:schemeClr val="tx1"/>
                          </a:solidFill>
                          <a:effectLst/>
                          <a:latin typeface="+mn-lt"/>
                        </a:rPr>
                        <a:t>Analisi  canoni di locazione attivi  e eventuale allineamento secondo </a:t>
                      </a:r>
                      <a:r>
                        <a:rPr lang="it-IT" sz="1200" b="0" i="0" u="none" strike="noStrike" baseline="0" dirty="0" err="1" smtClean="0">
                          <a:solidFill>
                            <a:schemeClr val="tx1"/>
                          </a:solidFill>
                          <a:effectLst/>
                          <a:latin typeface="+mn-lt"/>
                        </a:rPr>
                        <a:t>range</a:t>
                      </a:r>
                      <a:r>
                        <a:rPr lang="it-IT" sz="1200" b="0" i="0" u="none" strike="noStrike" baseline="0" dirty="0" smtClean="0">
                          <a:solidFill>
                            <a:schemeClr val="tx1"/>
                          </a:solidFill>
                          <a:effectLst/>
                          <a:latin typeface="+mn-lt"/>
                        </a:rPr>
                        <a:t> Agenzia delle entrate</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b="0" i="0" u="none" strike="noStrike" baseline="0" dirty="0" smtClean="0">
                          <a:solidFill>
                            <a:schemeClr val="tx1"/>
                          </a:solidFill>
                          <a:effectLst/>
                          <a:latin typeface="+mn-lt"/>
                        </a:rPr>
                        <a:t>Attività di </a:t>
                      </a:r>
                      <a:r>
                        <a:rPr lang="it-IT" sz="1200" b="0" i="0" u="none" strike="noStrike" baseline="0" dirty="0" err="1" smtClean="0">
                          <a:solidFill>
                            <a:schemeClr val="tx1"/>
                          </a:solidFill>
                          <a:effectLst/>
                          <a:latin typeface="+mn-lt"/>
                        </a:rPr>
                        <a:t>Audit</a:t>
                      </a:r>
                      <a:r>
                        <a:rPr lang="it-IT" sz="1200" b="0" i="0" u="none" strike="noStrike" baseline="0" dirty="0" smtClean="0">
                          <a:solidFill>
                            <a:schemeClr val="tx1"/>
                          </a:solidFill>
                          <a:effectLst/>
                          <a:latin typeface="+mn-lt"/>
                        </a:rPr>
                        <a:t> interno sulle locazioni</a:t>
                      </a:r>
                    </a:p>
                    <a:p>
                      <a:pPr marL="285750" indent="-285750" algn="l" fontAlgn="ctr">
                        <a:buFont typeface="Arial" panose="020B0604020202020204" pitchFamily="34" charset="0"/>
                        <a:buChar char="•"/>
                        <a:tabLst/>
                      </a:pPr>
                      <a:endParaRPr lang="it-IT" sz="12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855288">
                <a:tc>
                  <a:txBody>
                    <a:bodyPr/>
                    <a:lstStyle/>
                    <a:p>
                      <a:pPr algn="just"/>
                      <a:r>
                        <a:rPr lang="it-IT" sz="1200" dirty="0" smtClean="0"/>
                        <a:t>23. Incarichi e prestazioni d’opera intellettuali: nuova procedura con formalizzazione dei controlli sul processo</a:t>
                      </a:r>
                      <a:endParaRPr lang="it-IT" sz="1200" dirty="0"/>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SLEG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288">
                <a:tc>
                  <a:txBody>
                    <a:bodyPr/>
                    <a:lstStyle/>
                    <a:p>
                      <a:pPr algn="just"/>
                      <a:r>
                        <a:rPr lang="it-IT" sz="1200" dirty="0" smtClean="0"/>
                        <a:t>24. Incarichi e prestazioni d’opera intellettuali: rafforzamento dei presidi di tracciabilità dei prospetti attestanti le prestazioni erogate</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Tutte le strutture</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07332">
                <a:tc>
                  <a:txBody>
                    <a:bodyPr/>
                    <a:lstStyle/>
                    <a:p>
                      <a:pPr algn="just"/>
                      <a:r>
                        <a:rPr lang="it-IT" sz="1200" dirty="0" smtClean="0"/>
                        <a:t>25.</a:t>
                      </a:r>
                      <a:r>
                        <a:rPr lang="it-IT" sz="1200" baseline="0" dirty="0" smtClean="0"/>
                        <a:t> I</a:t>
                      </a:r>
                      <a:r>
                        <a:rPr lang="it-IT" sz="1200" dirty="0" smtClean="0"/>
                        <a:t>ncarichi e prestazioni d’opera intellettuali: rafforzamento dei controlli di secondo e terzo livello sulle procedure di assegnazione dell’incarico e sull’avvenuta prestazione</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DG</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15730190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4194903056"/>
              </p:ext>
            </p:extLst>
          </p:nvPr>
        </p:nvGraphicFramePr>
        <p:xfrm>
          <a:off x="356667" y="740148"/>
          <a:ext cx="9208524" cy="4411334"/>
        </p:xfrm>
        <a:graphic>
          <a:graphicData uri="http://schemas.openxmlformats.org/drawingml/2006/table">
            <a:tbl>
              <a:tblPr/>
              <a:tblGrid>
                <a:gridCol w="2514267"/>
                <a:gridCol w="771817"/>
                <a:gridCol w="771817"/>
                <a:gridCol w="1768573"/>
                <a:gridCol w="1836114"/>
                <a:gridCol w="1545936"/>
              </a:tblGrid>
              <a:tr h="483014">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r>
              <a:tr h="1801224">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Provvedimenti ampliativi della sfera giuridica dei destinatari privi di effetto economico diretto ed immediato per il destinatario (anche in concorso con l'Amministrazione concedente)</a:t>
                      </a:r>
                    </a:p>
                    <a:p>
                      <a:pPr marL="0" algn="ctr" defTabSz="914400" rtl="0" eaLnBrk="1" fontAlgn="t" latinLnBrk="0" hangingPunct="1"/>
                      <a:r>
                        <a:rPr lang="it-IT" sz="1500" b="0" i="0" u="none" strike="noStrike" kern="1200" dirty="0" smtClean="0">
                          <a:solidFill>
                            <a:schemeClr val="tx1"/>
                          </a:solidFill>
                          <a:effectLst/>
                          <a:latin typeface="+mn-lt"/>
                          <a:ea typeface="+mn-ea"/>
                          <a:cs typeface="+mn-cs"/>
                        </a:rPr>
                        <a:t>	</a:t>
                      </a:r>
                    </a:p>
                    <a:p>
                      <a:pPr marL="0" algn="ctr" defTabSz="914400" rtl="0" eaLnBrk="1" fontAlgn="t" latinLnBrk="0" hangingPunct="1"/>
                      <a:r>
                        <a:rPr lang="it-IT" sz="1500" b="0" i="0" u="none" strike="noStrike" kern="1200" dirty="0" smtClean="0">
                          <a:solidFill>
                            <a:schemeClr val="tx1"/>
                          </a:solidFill>
                          <a:effectLst/>
                          <a:latin typeface="+mn-lt"/>
                          <a:ea typeface="+mn-ea"/>
                          <a:cs typeface="+mn-cs"/>
                        </a:rPr>
                        <a:t>Gestione dei servizi funebri e cimiteriali </a:t>
                      </a:r>
                    </a:p>
                    <a:p>
                      <a:pPr marL="0" algn="ctr" defTabSz="914400" rtl="0" eaLnBrk="1" fontAlgn="t" latinLnBrk="0" hangingPunct="1"/>
                      <a:endParaRPr lang="it-IT" sz="1500" b="0" i="0" u="none" strike="noStrike" kern="1200" dirty="0" smtClean="0">
                        <a:solidFill>
                          <a:schemeClr val="tx1"/>
                        </a:solidFill>
                        <a:effectLst/>
                        <a:latin typeface="+mn-lt"/>
                        <a:ea typeface="+mn-ea"/>
                        <a:cs typeface="+mn-cs"/>
                      </a:endParaRPr>
                    </a:p>
                    <a:p>
                      <a:pPr marL="0" algn="ctr" defTabSz="914400" rtl="0" eaLnBrk="1" fontAlgn="t" latinLnBrk="0" hangingPunct="1"/>
                      <a:endParaRPr lang="it-IT" sz="1500" b="0" i="0" u="none" strike="noStrike" kern="1200" dirty="0" smtClean="0">
                        <a:solidFill>
                          <a:schemeClr val="tx1"/>
                        </a:solidFill>
                        <a:effectLst/>
                        <a:latin typeface="+mn-lt"/>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p>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b="0" i="0" u="none" strike="noStrike" dirty="0" smtClean="0">
                          <a:solidFill>
                            <a:schemeClr val="tx1"/>
                          </a:solidFill>
                          <a:effectLst/>
                          <a:latin typeface="+mn-lt"/>
                        </a:rPr>
                        <a:t>Rafforzamento dei controlli di secondo e terzo livello sulle concessioni cimiteriali private  attraverso rilascio procedura informatica (Lotus)</a:t>
                      </a:r>
                    </a:p>
                    <a:p>
                      <a:pPr marL="285750" indent="-285750" algn="l" fontAlgn="ctr">
                        <a:buFont typeface="Arial" panose="020B0604020202020204" pitchFamily="34" charset="0"/>
                        <a:buChar char="•"/>
                        <a:tabLst/>
                      </a:pPr>
                      <a:endParaRPr lang="it-IT" sz="1500" b="0" i="0" u="none" strike="noStrike" baseline="0"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176472">
                <a:tc>
                  <a:txBody>
                    <a:bodyPr/>
                    <a:lstStyle/>
                    <a:p>
                      <a:pPr algn="just"/>
                      <a:r>
                        <a:rPr lang="it-IT" sz="1200" dirty="0" smtClean="0"/>
                        <a:t>26.</a:t>
                      </a:r>
                      <a:r>
                        <a:rPr lang="it-IT" sz="1200" baseline="0" dirty="0" smtClean="0"/>
                        <a:t> </a:t>
                      </a:r>
                      <a:r>
                        <a:rPr lang="it-IT" sz="1200" dirty="0" smtClean="0"/>
                        <a:t>Verifiche a campione sulle autocertificazioni prodotte dagli operatori e controlli sui dati di accesso alle aree cimiteriali e sui lavori eseguiti. Formalizzazione  in procedura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DCC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it-IT" sz="1200" dirty="0" smtClean="0"/>
                        <a:t>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t>(limitatamente alla formalizzazione in procedura)</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it-IT"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83457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bwMode="gray">
          <a:xfrm>
            <a:off x="1687042" y="3240410"/>
            <a:ext cx="6737646" cy="504056"/>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lang="fr-FR" sz="3300" b="0" kern="1200" cap="all" baseline="0" smtClean="0">
                <a:solidFill>
                  <a:schemeClr val="tx1"/>
                </a:solidFill>
                <a:latin typeface="+mj-lt"/>
                <a:ea typeface="+mj-ea"/>
                <a:cs typeface="+mj-cs"/>
              </a:defRPr>
            </a:lvl1pPr>
          </a:lstStyle>
          <a:p>
            <a:pPr lvl="0" algn="ctr">
              <a:spcAft>
                <a:spcPts val="600"/>
              </a:spcAft>
            </a:pP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Parte 1</a:t>
            </a:r>
          </a:p>
          <a:p>
            <a:pPr lvl="0" algn="ctr">
              <a:spcAft>
                <a:spcPts val="600"/>
              </a:spcAft>
            </a:pP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MISURE DI RAFFORZAMENTO</a:t>
            </a:r>
          </a:p>
          <a:p>
            <a:pPr lvl="0" algn="ctr">
              <a:spcAft>
                <a:spcPts val="600"/>
              </a:spcAft>
            </a:pPr>
            <a:r>
              <a:rPr lang="it-IT" sz="2400" dirty="0" smtClean="0">
                <a:solidFill>
                  <a:srgbClr val="93100D"/>
                </a:solidFill>
                <a:latin typeface="Tahoma" panose="020B0604030504040204" pitchFamily="34" charset="0"/>
                <a:ea typeface="Tahoma" panose="020B0604030504040204" pitchFamily="34" charset="0"/>
                <a:cs typeface="Tahoma" panose="020B0604030504040204" pitchFamily="34" charset="0"/>
              </a:rPr>
              <a:t>DA IMPLEMENTARE SULLE AREE DI RISCHIO</a:t>
            </a:r>
            <a:r>
              <a:rPr lang="it-IT"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r>
            <a:br>
              <a:rPr lang="it-IT"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br>
            <a:endParaRPr kumimoji="0" lang="it-IT" sz="3300" b="0" i="0" u="none" strike="noStrike" kern="1200" cap="all" spc="0" normalizeH="0" baseline="0" noProof="0" dirty="0">
              <a:ln>
                <a:noFill/>
              </a:ln>
              <a:solidFill>
                <a:sysClr val="windowText" lastClr="000000"/>
              </a:solidFill>
              <a:effectLst/>
              <a:uLnTx/>
              <a:uFillTx/>
              <a:latin typeface="Arial"/>
              <a:ea typeface="+mj-ea"/>
              <a:cs typeface="+mj-cs"/>
            </a:endParaRPr>
          </a:p>
        </p:txBody>
      </p:sp>
    </p:spTree>
    <p:extLst>
      <p:ext uri="{BB962C8B-B14F-4D97-AF65-F5344CB8AC3E}">
        <p14:creationId xmlns:p14="http://schemas.microsoft.com/office/powerpoint/2010/main" xmlns="" val="3284940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2956798707"/>
              </p:ext>
            </p:extLst>
          </p:nvPr>
        </p:nvGraphicFramePr>
        <p:xfrm>
          <a:off x="356667" y="903292"/>
          <a:ext cx="9208524" cy="5472326"/>
        </p:xfrm>
        <a:graphic>
          <a:graphicData uri="http://schemas.openxmlformats.org/drawingml/2006/table">
            <a:tbl>
              <a:tblPr/>
              <a:tblGrid>
                <a:gridCol w="2514267"/>
                <a:gridCol w="771817"/>
                <a:gridCol w="771817"/>
                <a:gridCol w="1768573"/>
                <a:gridCol w="1836114"/>
                <a:gridCol w="1545936"/>
              </a:tblGrid>
              <a:tr h="501403">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r>
              <a:tr h="1774123">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Provvedimenti ampliativi della sfera giuridica dei destinatari con effetto economico diretto ed immediato per il destinatario (anche in concorso con l'Amministrazione concedente)</a:t>
                      </a:r>
                    </a:p>
                    <a:p>
                      <a:pPr marL="0" algn="ctr" defTabSz="914400" rtl="0" eaLnBrk="1" fontAlgn="t" latinLnBrk="0" hangingPunct="1"/>
                      <a:endParaRPr lang="it-IT" sz="1500" b="0" i="0" u="none" strike="noStrike" kern="1200" dirty="0" smtClean="0">
                        <a:solidFill>
                          <a:schemeClr val="tx1"/>
                        </a:solidFill>
                        <a:effectLst/>
                        <a:latin typeface="+mn-lt"/>
                        <a:ea typeface="+mn-ea"/>
                        <a:cs typeface="+mn-cs"/>
                      </a:endParaRPr>
                    </a:p>
                    <a:p>
                      <a:pPr marL="0" algn="ctr" defTabSz="914400" rtl="0" eaLnBrk="1" fontAlgn="t" latinLnBrk="0" hangingPunct="1"/>
                      <a:r>
                        <a:rPr lang="it-IT" sz="1500" b="0" i="0" u="none" strike="noStrike" kern="1200" dirty="0" smtClean="0">
                          <a:solidFill>
                            <a:schemeClr val="tx1"/>
                          </a:solidFill>
                          <a:effectLst/>
                          <a:latin typeface="+mn-lt"/>
                          <a:ea typeface="+mn-ea"/>
                          <a:cs typeface="+mn-cs"/>
                        </a:rPr>
                        <a:t>Gestione del servizio TARI </a:t>
                      </a:r>
                    </a:p>
                    <a:p>
                      <a:pPr marL="0" algn="ctr" defTabSz="914400" rtl="0" eaLnBrk="1" fontAlgn="t" latinLnBrk="0" hangingPunct="1"/>
                      <a:r>
                        <a:rPr lang="it-IT" sz="1500" b="0" i="0" u="none" strike="noStrike" kern="1200" dirty="0" smtClean="0">
                          <a:solidFill>
                            <a:schemeClr val="tx1"/>
                          </a:solidFill>
                          <a:effectLst/>
                          <a:latin typeface="+mn-lt"/>
                          <a:ea typeface="+mn-ea"/>
                          <a:cs typeface="+mn-cs"/>
                        </a:rPr>
                        <a:t>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171450" marR="0" indent="-171450" algn="just"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kern="1200" dirty="0" smtClean="0">
                          <a:solidFill>
                            <a:schemeClr val="tx1"/>
                          </a:solidFill>
                          <a:latin typeface="+mn-lt"/>
                          <a:ea typeface="+mn-ea"/>
                          <a:cs typeface="+mn-cs"/>
                        </a:rPr>
                        <a:t>Misure indicate nel Modello 231 e Codice Etico</a:t>
                      </a:r>
                    </a:p>
                    <a:p>
                      <a:pPr marL="171450" indent="-171450" algn="just" defTabSz="987342" rtl="0" eaLnBrk="1" fontAlgn="ctr" latinLnBrk="0" hangingPunct="1">
                        <a:buFont typeface="Arial" panose="020B0604020202020204" pitchFamily="34" charset="0"/>
                        <a:buChar char="•"/>
                        <a:tabLst/>
                      </a:pPr>
                      <a:r>
                        <a:rPr lang="it-IT" sz="1000" kern="1200" dirty="0" smtClean="0">
                          <a:solidFill>
                            <a:schemeClr val="tx1"/>
                          </a:solidFill>
                          <a:latin typeface="+mn-lt"/>
                          <a:ea typeface="+mn-ea"/>
                          <a:cs typeface="+mn-cs"/>
                        </a:rPr>
                        <a:t>Pianificazione annuale per accertamento elusione</a:t>
                      </a:r>
                    </a:p>
                    <a:p>
                      <a:pPr marL="171450" indent="-171450" algn="just">
                        <a:buFont typeface="Arial" panose="020B0604020202020204" pitchFamily="34" charset="0"/>
                        <a:buChar char="•"/>
                      </a:pPr>
                      <a:r>
                        <a:rPr lang="it-IT" sz="1000" dirty="0" smtClean="0"/>
                        <a:t>Istituito</a:t>
                      </a:r>
                      <a:r>
                        <a:rPr lang="it-IT" sz="1000" baseline="0" dirty="0" smtClean="0"/>
                        <a:t> ufficio contrasto evasione e strutturata l’attività secondo obiettivi fissati con Roma Capitale (2015 recuperati 33 milioni di imponibile circa)</a:t>
                      </a:r>
                    </a:p>
                    <a:p>
                      <a:pPr marL="171450" indent="-171450" algn="just">
                        <a:buFont typeface="Arial" panose="020B0604020202020204" pitchFamily="34" charset="0"/>
                        <a:buChar char="•"/>
                      </a:pPr>
                      <a:r>
                        <a:rPr lang="it-IT" sz="1000" baseline="0" dirty="0" smtClean="0"/>
                        <a:t>Firmato protocollo d’intesa </a:t>
                      </a:r>
                      <a:r>
                        <a:rPr lang="it-IT" sz="1000" baseline="0" dirty="0" err="1" smtClean="0"/>
                        <a:t>GdF</a:t>
                      </a:r>
                      <a:r>
                        <a:rPr lang="it-IT" sz="1000" baseline="0" dirty="0" smtClean="0"/>
                        <a:t> lotta all’evasione</a:t>
                      </a:r>
                    </a:p>
                    <a:p>
                      <a:pPr marL="171450" indent="-171450" algn="just">
                        <a:buFont typeface="Arial" panose="020B0604020202020204" pitchFamily="34" charset="0"/>
                        <a:buChar char="•"/>
                      </a:pPr>
                      <a:r>
                        <a:rPr lang="it-IT" sz="1000" baseline="0" dirty="0" smtClean="0"/>
                        <a:t>Attività di «bonifica incassi» attraverso «pulizia» del DB</a:t>
                      </a:r>
                    </a:p>
                    <a:p>
                      <a:pPr marL="171450" indent="-171450" algn="just">
                        <a:buFont typeface="Arial" panose="020B0604020202020204" pitchFamily="34" charset="0"/>
                        <a:buChar char="•"/>
                      </a:pPr>
                      <a:r>
                        <a:rPr lang="it-IT" sz="1000" baseline="0" dirty="0" smtClean="0"/>
                        <a:t>Riconciliazione periodica incassi su c/c diversi da quello indicato su MAV e «pulizia» insoluti</a:t>
                      </a:r>
                      <a:endParaRPr lang="it-IT" sz="1000" dirty="0" smtClean="0"/>
                    </a:p>
                    <a:p>
                      <a:pPr marL="285750" indent="-285750" algn="l" fontAlgn="ctr">
                        <a:buFont typeface="Arial" panose="020B0604020202020204" pitchFamily="34" charset="0"/>
                        <a:buChar char="•"/>
                        <a:tabLst/>
                      </a:pPr>
                      <a:endParaRPr lang="it-IT" sz="10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1031310">
                <a:tc>
                  <a:txBody>
                    <a:bodyPr/>
                    <a:lstStyle/>
                    <a:p>
                      <a:pPr marL="0" algn="just" defTabSz="914400" rtl="0" eaLnBrk="1" latinLnBrk="0" hangingPunct="1"/>
                      <a:r>
                        <a:rPr lang="it-IT" sz="1200" kern="1200" dirty="0" smtClean="0">
                          <a:solidFill>
                            <a:schemeClr val="tx1"/>
                          </a:solidFill>
                          <a:latin typeface="+mn-lt"/>
                          <a:ea typeface="+mn-ea"/>
                          <a:cs typeface="+mn-cs"/>
                        </a:rPr>
                        <a:t>27. Formalizzazione in procedura dei controlli effettuati sulle esenzioni tariffarie ed archiviazione informatizzata dei documenti alla base dei provvedimenti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it-IT" sz="1200" kern="1200" dirty="0" smtClean="0">
                          <a:solidFill>
                            <a:schemeClr val="tx1"/>
                          </a:solidFill>
                          <a:latin typeface="+mn-lt"/>
                          <a:ea typeface="+mn-ea"/>
                          <a:cs typeface="+mn-cs"/>
                        </a:rPr>
                        <a:t>STARI</a:t>
                      </a:r>
                      <a:endParaRPr lang="it-IT" sz="1200" kern="1200" dirty="0">
                        <a:solidFill>
                          <a:schemeClr val="tx1"/>
                        </a:solidFill>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latin typeface="+mn-lt"/>
                          <a:ea typeface="+mn-ea"/>
                          <a:cs typeface="+mn-cs"/>
                        </a:rPr>
                        <a:t>SIT</a:t>
                      </a:r>
                    </a:p>
                    <a:p>
                      <a:pPr marL="0" algn="l" defTabSz="914400" rtl="0" eaLnBrk="1" latinLnBrk="0" hangingPunct="1"/>
                      <a:endParaRPr lang="it-IT" sz="1200" kern="1200" dirty="0">
                        <a:solidFill>
                          <a:schemeClr val="tx1"/>
                        </a:solidFill>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sym typeface="Wingdings 2"/>
                        </a:rPr>
                        <a:t>(monitoraggio di secondo livello dei controlli</a:t>
                      </a:r>
                      <a:r>
                        <a:rPr lang="it-IT" sz="800" baseline="0" dirty="0" smtClean="0">
                          <a:sym typeface="Wingdings 2"/>
                        </a:rPr>
                        <a:t> previsti dalla procedura)</a:t>
                      </a:r>
                      <a:endParaRPr lang="it-IT" sz="8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3354">
                <a:tc>
                  <a:txBody>
                    <a:bodyPr/>
                    <a:lstStyle/>
                    <a:p>
                      <a:pPr marL="0" algn="just" defTabSz="914400" rtl="0" eaLnBrk="1" latinLnBrk="0" hangingPunct="1"/>
                      <a:r>
                        <a:rPr lang="it-IT" sz="1200" kern="1200" dirty="0" smtClean="0">
                          <a:solidFill>
                            <a:schemeClr val="tx1"/>
                          </a:solidFill>
                          <a:latin typeface="+mn-lt"/>
                          <a:ea typeface="+mn-ea"/>
                          <a:cs typeface="+mn-cs"/>
                        </a:rPr>
                        <a:t>28. Introduzione di verifiche di secondo livello sulla regolarità dei procedimenti e analisi a campione delle autocertificazioni prodotte dai contribuenti (quando possibile anche mediante interrogazione di data base pubblici)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it-IT" sz="1200" kern="1200" dirty="0" smtClean="0">
                          <a:solidFill>
                            <a:schemeClr val="tx1"/>
                          </a:solidFill>
                          <a:latin typeface="+mn-lt"/>
                          <a:ea typeface="+mn-ea"/>
                          <a:cs typeface="+mn-cs"/>
                        </a:rPr>
                        <a:t>STARI</a:t>
                      </a:r>
                      <a:endParaRPr lang="it-IT" sz="1200" kern="1200" dirty="0">
                        <a:solidFill>
                          <a:schemeClr val="tx1"/>
                        </a:solidFill>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it-IT" sz="1200" kern="1200" dirty="0" smtClean="0">
                          <a:solidFill>
                            <a:schemeClr val="tx1"/>
                          </a:solidFill>
                          <a:latin typeface="+mn-lt"/>
                          <a:ea typeface="+mn-ea"/>
                          <a:cs typeface="+mn-cs"/>
                        </a:rPr>
                        <a:t>DAM</a:t>
                      </a:r>
                      <a:endParaRPr lang="it-IT" sz="1200" kern="1200" dirty="0">
                        <a:solidFill>
                          <a:schemeClr val="tx1"/>
                        </a:solidFill>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7040759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2288780337"/>
              </p:ext>
            </p:extLst>
          </p:nvPr>
        </p:nvGraphicFramePr>
        <p:xfrm>
          <a:off x="436051" y="1029765"/>
          <a:ext cx="9208524" cy="3790590"/>
        </p:xfrm>
        <a:graphic>
          <a:graphicData uri="http://schemas.openxmlformats.org/drawingml/2006/table">
            <a:tbl>
              <a:tblPr/>
              <a:tblGrid>
                <a:gridCol w="2514267"/>
                <a:gridCol w="771817"/>
                <a:gridCol w="771817"/>
                <a:gridCol w="1768573"/>
                <a:gridCol w="1836114"/>
                <a:gridCol w="1545936"/>
              </a:tblGrid>
              <a:tr h="501403">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r>
              <a:tr h="1340867">
                <a:tc gridSpan="3">
                  <a:txBody>
                    <a:bodyPr/>
                    <a:lstStyle/>
                    <a:p>
                      <a:pPr algn="ctr" fontAlgn="t"/>
                      <a:r>
                        <a:rPr lang="it-IT" sz="1500" b="0" i="0" u="none" strike="noStrike" dirty="0" smtClean="0">
                          <a:solidFill>
                            <a:schemeClr val="tx1"/>
                          </a:solidFill>
                          <a:effectLst/>
                          <a:latin typeface="Calibri"/>
                        </a:rPr>
                        <a:t>Gestione dei rapporti con il socio Comune di Roma</a:t>
                      </a:r>
                      <a:endParaRPr lang="it-IT" sz="1500" b="0" i="0" u="none" strike="noStrike" dirty="0">
                        <a:solidFill>
                          <a:schemeClr val="tx1"/>
                        </a:solidFill>
                        <a:effectLst/>
                        <a:latin typeface="Calibri"/>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endParaRPr lang="it-IT" sz="12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207332">
                <a:tc>
                  <a:txBody>
                    <a:bodyPr/>
                    <a:lstStyle/>
                    <a:p>
                      <a:pPr algn="just"/>
                      <a:r>
                        <a:rPr lang="it-IT" sz="1200" dirty="0" smtClean="0"/>
                        <a:t>29. Rafforzamento della tracciabilità dei dati e delle stime quantitative a supporto della reportistica e analisi degli scostamenti in caso di variazioni sul budget, con controlli di terzo livello</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SCG</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smtClean="0"/>
                        <a:t>Tutte le strutture</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endParaRPr kumimoji="0" lang="it-IT" sz="1900" b="0" i="0" u="none" strike="noStrike" kern="1200" cap="none" spc="0" normalizeH="0" baseline="0" noProof="0" dirty="0" smtClean="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391530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307114791"/>
              </p:ext>
            </p:extLst>
          </p:nvPr>
        </p:nvGraphicFramePr>
        <p:xfrm>
          <a:off x="356667" y="847801"/>
          <a:ext cx="9208524" cy="5661422"/>
        </p:xfrm>
        <a:graphic>
          <a:graphicData uri="http://schemas.openxmlformats.org/drawingml/2006/table">
            <a:tbl>
              <a:tblPr/>
              <a:tblGrid>
                <a:gridCol w="2514267"/>
                <a:gridCol w="771817"/>
                <a:gridCol w="771817"/>
                <a:gridCol w="1768573"/>
                <a:gridCol w="1836114"/>
                <a:gridCol w="1545936"/>
              </a:tblGrid>
              <a:tr h="468296">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r>
              <a:tr h="1031310">
                <a:tc gridSpan="3">
                  <a:txBody>
                    <a:bodyPr/>
                    <a:lstStyle/>
                    <a:p>
                      <a:pPr algn="ctr" fontAlgn="t"/>
                      <a:r>
                        <a:rPr lang="it-IT" sz="1500" b="0" i="0" u="none" strike="noStrike" dirty="0" smtClean="0">
                          <a:solidFill>
                            <a:schemeClr val="tx1"/>
                          </a:solidFill>
                          <a:effectLst/>
                          <a:latin typeface="+mn-lt"/>
                        </a:rPr>
                        <a:t>Gestione parco mezzi e manutenzione veicoli </a:t>
                      </a:r>
                    </a:p>
                    <a:p>
                      <a:pPr algn="ctr" fontAlgn="t"/>
                      <a:endParaRPr lang="it-IT" sz="1500" b="0" i="0" u="none" strike="noStrike" dirty="0" smtClean="0">
                        <a:solidFill>
                          <a:schemeClr val="tx1"/>
                        </a:solidFill>
                        <a:effectLst/>
                        <a:latin typeface="+mn-lt"/>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just"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000" dirty="0" smtClean="0"/>
                        <a:t>Misure</a:t>
                      </a:r>
                      <a:r>
                        <a:rPr lang="it-IT" sz="1000" baseline="0" dirty="0" smtClean="0"/>
                        <a:t> indicate nel Modello 231 e Codice Etico</a:t>
                      </a:r>
                      <a:endParaRPr lang="it-IT" sz="1000" b="0" i="0" u="none" strike="noStrike" baseline="0" dirty="0" smtClean="0">
                        <a:solidFill>
                          <a:schemeClr val="tx1"/>
                        </a:solidFill>
                        <a:effectLst/>
                        <a:latin typeface="+mn-lt"/>
                      </a:endParaRPr>
                    </a:p>
                    <a:p>
                      <a:pPr marL="285750" indent="-285750" algn="just" fontAlgn="ctr">
                        <a:buFont typeface="Arial" panose="020B0604020202020204" pitchFamily="34" charset="0"/>
                        <a:buChar char="•"/>
                        <a:tabLst/>
                      </a:pPr>
                      <a:r>
                        <a:rPr lang="it-IT" sz="1000" b="0" i="0" u="none" strike="noStrike" baseline="0" dirty="0" smtClean="0">
                          <a:solidFill>
                            <a:schemeClr val="tx1"/>
                          </a:solidFill>
                          <a:effectLst/>
                          <a:latin typeface="+mn-lt"/>
                        </a:rPr>
                        <a:t>IS 103 – Gestione lavorazioni interne  veicoli leggeri e pesanti di proprietà</a:t>
                      </a:r>
                    </a:p>
                    <a:p>
                      <a:pPr marL="285750" indent="-285750" algn="just" fontAlgn="ctr">
                        <a:buFont typeface="Arial" panose="020B0604020202020204" pitchFamily="34" charset="0"/>
                        <a:buChar char="•"/>
                        <a:tabLst/>
                      </a:pPr>
                      <a:r>
                        <a:rPr lang="it-IT" sz="1000" b="0" i="0" u="none" strike="noStrike" baseline="0" dirty="0" smtClean="0">
                          <a:solidFill>
                            <a:schemeClr val="tx1"/>
                          </a:solidFill>
                          <a:effectLst/>
                          <a:latin typeface="+mn-lt"/>
                        </a:rPr>
                        <a:t>IS 104 – Gestione lavorazioni  presso officine esterne   veicoli leggeri e pesanti di proprietà</a:t>
                      </a:r>
                    </a:p>
                    <a:p>
                      <a:pPr marL="285750" indent="-285750" algn="just" fontAlgn="ctr">
                        <a:buFont typeface="Arial" panose="020B0604020202020204" pitchFamily="34" charset="0"/>
                        <a:buChar char="•"/>
                        <a:tabLst/>
                      </a:pPr>
                      <a:r>
                        <a:rPr lang="it-IT" sz="1000" b="0" i="0" u="none" strike="noStrike" baseline="0" dirty="0" smtClean="0">
                          <a:solidFill>
                            <a:schemeClr val="tx1"/>
                          </a:solidFill>
                          <a:effectLst/>
                          <a:latin typeface="+mn-lt"/>
                        </a:rPr>
                        <a:t>Cablaggio  di 1400 veicoli</a:t>
                      </a:r>
                    </a:p>
                    <a:p>
                      <a:pPr marL="285750" indent="-285750" algn="just" fontAlgn="ctr">
                        <a:buFont typeface="Arial" panose="020B0604020202020204" pitchFamily="34" charset="0"/>
                        <a:buChar char="•"/>
                        <a:tabLst/>
                      </a:pPr>
                      <a:r>
                        <a:rPr lang="it-IT" sz="1000" b="0" i="0" u="none" strike="noStrike" baseline="0" dirty="0" smtClean="0">
                          <a:solidFill>
                            <a:schemeClr val="tx1"/>
                          </a:solidFill>
                          <a:effectLst/>
                          <a:latin typeface="+mn-lt"/>
                        </a:rPr>
                        <a:t>Procedura per il monitoraggio utilizzo veicoli</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129267">
                <a:tc>
                  <a:txBody>
                    <a:bodyPr/>
                    <a:lstStyle/>
                    <a:p>
                      <a:pPr algn="just"/>
                      <a:r>
                        <a:rPr lang="it-IT" sz="1200" dirty="0" smtClean="0"/>
                        <a:t>30. Monitoraggio di eventuali anomalie statistiche nella frequenza o nell’entità di segnalazione guasti e interventi in caso di evidenze d’anomalia</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SRRR</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endParaRPr lang="it-IT" sz="1200" dirty="0" smtClean="0"/>
                    </a:p>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smtClean="0"/>
                        <a:t>DI </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smtClean="0">
                        <a:ln>
                          <a:noFill/>
                        </a:ln>
                        <a:solidFill>
                          <a:prstClr val="black"/>
                        </a:solidFill>
                        <a:effectLst/>
                        <a:uLnTx/>
                        <a:uFillTx/>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0643">
                <a:tc>
                  <a:txBody>
                    <a:bodyPr/>
                    <a:lstStyle/>
                    <a:p>
                      <a:pPr algn="just"/>
                      <a:r>
                        <a:rPr lang="it-IT" sz="1200" dirty="0" smtClean="0">
                          <a:solidFill>
                            <a:schemeClr val="tx1"/>
                          </a:solidFill>
                        </a:rPr>
                        <a:t>31. Monitoraggio di eventuali anomalie nei consumi di carburante acquisito con carta</a:t>
                      </a:r>
                    </a:p>
                    <a:p>
                      <a:pPr algn="just"/>
                      <a:endParaRPr lang="it-IT" sz="1200" dirty="0" smtClean="0">
                        <a:solidFill>
                          <a:schemeClr val="tx1"/>
                        </a:solidFill>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err="1" smtClean="0">
                          <a:solidFill>
                            <a:schemeClr val="tx1"/>
                          </a:solidFill>
                        </a:rPr>
                        <a:t>DI</a:t>
                      </a:r>
                      <a:endParaRPr lang="it-IT" sz="1200"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solidFill>
                            <a:schemeClr val="tx1"/>
                          </a:solidFill>
                        </a:rPr>
                        <a:t>SRRR</a:t>
                      </a:r>
                      <a:endParaRPr lang="it-IT" sz="1200"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87342" rtl="0" eaLnBrk="1" fontAlgn="auto" latinLnBrk="0" hangingPunct="1">
                        <a:lnSpc>
                          <a:spcPct val="100000"/>
                        </a:lnSpc>
                        <a:spcBef>
                          <a:spcPts val="0"/>
                        </a:spcBef>
                        <a:spcAft>
                          <a:spcPts val="0"/>
                        </a:spcAft>
                        <a:buClrTx/>
                        <a:buSzTx/>
                        <a:buFontTx/>
                        <a:buNone/>
                        <a:tabLst/>
                        <a:defRPr/>
                      </a:pPr>
                      <a:endParaRPr kumimoji="0" lang="it-IT" sz="1900" b="0" i="0" u="none" strike="noStrike" kern="1200" cap="none" spc="0" normalizeH="0" baseline="0" noProof="0" dirty="0" smtClean="0">
                        <a:ln>
                          <a:noFill/>
                        </a:ln>
                        <a:solidFill>
                          <a:schemeClr val="tx1"/>
                        </a:solidFill>
                        <a:effectLst/>
                        <a:uLnTx/>
                        <a:uFillTx/>
                        <a:latin typeface="+mn-lt"/>
                        <a:ea typeface="+mn-ea"/>
                        <a:cs typeface="+mn-cs"/>
                        <a:sym typeface="Wingdings 2"/>
                      </a:endParaRPr>
                    </a:p>
                    <a:p>
                      <a:pPr marL="0" marR="0" lvl="0" indent="0" algn="ctr" defTabSz="987342"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schemeClr val="tx1"/>
                          </a:solidFill>
                          <a:effectLst/>
                          <a:uLnTx/>
                          <a:uFillTx/>
                          <a:latin typeface="+mn-lt"/>
                          <a:ea typeface="+mn-ea"/>
                          <a:cs typeface="+mn-cs"/>
                          <a:sym typeface="Wingdings 2"/>
                        </a:rPr>
                        <a:t></a:t>
                      </a:r>
                      <a:endParaRPr kumimoji="0" lang="it-IT" sz="1900" b="0" i="0" u="none" strike="noStrike" kern="1200" cap="none" spc="0" normalizeH="0" baseline="0" noProof="0" dirty="0" smtClean="0">
                        <a:ln>
                          <a:noFill/>
                        </a:ln>
                        <a:solidFill>
                          <a:schemeClr val="tx1"/>
                        </a:solidFill>
                        <a:effectLst/>
                        <a:uLnTx/>
                        <a:uFillTx/>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solidFill>
                            <a:schemeClr val="tx1"/>
                          </a:solidFill>
                        </a:rPr>
                        <a:t>(Istituzionalizzare e strutturare un’attività di controllo sui mezzi in base alla procedura</a:t>
                      </a:r>
                      <a:r>
                        <a:rPr lang="it-IT" sz="800" baseline="0" dirty="0" smtClean="0">
                          <a:solidFill>
                            <a:schemeClr val="tx1"/>
                          </a:solidFill>
                        </a:rPr>
                        <a:t> di nuova emissione)</a:t>
                      </a:r>
                      <a:endParaRPr lang="it-IT" sz="8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800" dirty="0" smtClean="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9296">
                <a:tc>
                  <a:txBody>
                    <a:bodyPr/>
                    <a:lstStyle/>
                    <a:p>
                      <a:pPr algn="just"/>
                      <a:r>
                        <a:rPr lang="it-IT" sz="1200" dirty="0" smtClean="0"/>
                        <a:t>32. Rafforzamento dei controlli di secondo e terzo livello sugli interventi manutentivi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SRRR</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endParaRPr lang="it-IT" sz="1200" dirty="0" smtClean="0"/>
                    </a:p>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err="1" smtClean="0"/>
                        <a:t>DI</a:t>
                      </a:r>
                      <a:r>
                        <a:rPr lang="it-IT" sz="1200" dirty="0" smtClean="0"/>
                        <a:t>, SCOM</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800" dirty="0" smtClean="0">
                          <a:sym typeface="Wingdings 2"/>
                        </a:rPr>
                        <a:t>(limitatamente a formalizzazione in procedura)</a:t>
                      </a:r>
                      <a:endParaRPr lang="it-IT" sz="8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35344021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017919273"/>
              </p:ext>
            </p:extLst>
          </p:nvPr>
        </p:nvGraphicFramePr>
        <p:xfrm>
          <a:off x="356667" y="927611"/>
          <a:ext cx="9208524" cy="4808299"/>
        </p:xfrm>
        <a:graphic>
          <a:graphicData uri="http://schemas.openxmlformats.org/drawingml/2006/table">
            <a:tbl>
              <a:tblPr/>
              <a:tblGrid>
                <a:gridCol w="2514267"/>
                <a:gridCol w="771817"/>
                <a:gridCol w="771817"/>
                <a:gridCol w="1768573"/>
                <a:gridCol w="1836114"/>
                <a:gridCol w="1545936"/>
              </a:tblGrid>
              <a:tr h="468296">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r>
              <a:tr h="855288">
                <a:tc gridSpan="3">
                  <a:txBody>
                    <a:bodyPr/>
                    <a:lstStyle/>
                    <a:p>
                      <a:pPr algn="ctr" fontAlgn="t"/>
                      <a:r>
                        <a:rPr lang="it-IT" sz="1500" b="0" i="0" u="none" strike="noStrike" dirty="0" smtClean="0">
                          <a:solidFill>
                            <a:schemeClr val="tx1"/>
                          </a:solidFill>
                          <a:effectLst/>
                          <a:latin typeface="+mn-lt"/>
                        </a:rPr>
                        <a:t>Gestione parco mezzi e manutenzione veicoli </a:t>
                      </a:r>
                    </a:p>
                    <a:p>
                      <a:pPr algn="ctr" fontAlgn="t"/>
                      <a:endParaRPr lang="it-IT" sz="1500" b="0" i="0" u="none" strike="noStrike" dirty="0" smtClean="0">
                        <a:solidFill>
                          <a:schemeClr val="tx1"/>
                        </a:solidFill>
                        <a:effectLst/>
                        <a:latin typeface="+mn-lt"/>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just"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baseline="0" dirty="0" smtClean="0">
                        <a:solidFill>
                          <a:schemeClr val="tx1"/>
                        </a:solidFill>
                        <a:effectLst/>
                        <a:latin typeface="+mn-lt"/>
                      </a:endParaRPr>
                    </a:p>
                    <a:p>
                      <a:pPr marL="285750" indent="-285750" algn="just" fontAlgn="ctr">
                        <a:buFont typeface="Arial" panose="020B0604020202020204" pitchFamily="34" charset="0"/>
                        <a:buChar char="•"/>
                        <a:tabLst/>
                      </a:pPr>
                      <a:r>
                        <a:rPr lang="it-IT" sz="1200" b="0" i="0" u="none" strike="noStrike" baseline="0" dirty="0" smtClean="0">
                          <a:solidFill>
                            <a:schemeClr val="tx1"/>
                          </a:solidFill>
                          <a:effectLst/>
                          <a:latin typeface="+mn-lt"/>
                        </a:rPr>
                        <a:t>IS 103 – Gestione lavorazioni interne  veicoli leggeri e pesanti di proprietà</a:t>
                      </a:r>
                    </a:p>
                    <a:p>
                      <a:pPr marL="285750" indent="-285750" algn="just" fontAlgn="ctr">
                        <a:buFont typeface="Arial" panose="020B0604020202020204" pitchFamily="34" charset="0"/>
                        <a:buChar char="•"/>
                        <a:tabLst/>
                      </a:pPr>
                      <a:r>
                        <a:rPr lang="it-IT" sz="1200" b="0" i="0" u="none" strike="noStrike" baseline="0" dirty="0" smtClean="0">
                          <a:solidFill>
                            <a:schemeClr val="tx1"/>
                          </a:solidFill>
                          <a:effectLst/>
                          <a:latin typeface="+mn-lt"/>
                        </a:rPr>
                        <a:t>IS 104 – Gestione lavorazioni  presso officine esterne   veicoli leggeri e pesanti di proprietà</a:t>
                      </a:r>
                    </a:p>
                    <a:p>
                      <a:pPr marL="285750" indent="-285750" algn="just" fontAlgn="ctr">
                        <a:buFont typeface="Arial" panose="020B0604020202020204" pitchFamily="34" charset="0"/>
                        <a:buChar char="•"/>
                        <a:tabLst/>
                      </a:pPr>
                      <a:r>
                        <a:rPr lang="it-IT" sz="1200" b="0" i="0" u="none" strike="noStrike" baseline="0" dirty="0" smtClean="0">
                          <a:solidFill>
                            <a:schemeClr val="tx1"/>
                          </a:solidFill>
                          <a:effectLst/>
                          <a:latin typeface="+mn-lt"/>
                        </a:rPr>
                        <a:t>Cablaggio  di 1400 veicoli</a:t>
                      </a:r>
                    </a:p>
                    <a:p>
                      <a:pPr marL="285750" indent="-285750" algn="just" fontAlgn="ctr">
                        <a:buFont typeface="Arial" panose="020B0604020202020204" pitchFamily="34" charset="0"/>
                        <a:buChar char="•"/>
                        <a:tabLst/>
                      </a:pPr>
                      <a:r>
                        <a:rPr lang="it-IT" sz="1200" b="0" i="0" u="none" strike="noStrike" baseline="0" dirty="0" smtClean="0">
                          <a:solidFill>
                            <a:schemeClr val="tx1"/>
                          </a:solidFill>
                          <a:effectLst/>
                          <a:latin typeface="+mn-lt"/>
                        </a:rPr>
                        <a:t>Procedura per il monitoraggio utilizzo veicoli</a:t>
                      </a: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1341323">
                <a:tc>
                  <a:txBody>
                    <a:bodyPr/>
                    <a:lstStyle/>
                    <a:p>
                      <a:pPr algn="just"/>
                      <a:r>
                        <a:rPr lang="it-IT" sz="1200" dirty="0" smtClean="0"/>
                        <a:t>33. Messa in funzione di soluzioni tecnologiche per la rilevazione del livello di carburante, per la rilevazione della posizione dei mezzi aziendali, per il rafforzamento della video-sorveglianza nelle officine</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DI</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87342" rtl="0" eaLnBrk="1" fontAlgn="auto" latinLnBrk="0" hangingPunct="1">
                        <a:lnSpc>
                          <a:spcPct val="100000"/>
                        </a:lnSpc>
                        <a:spcBef>
                          <a:spcPts val="0"/>
                        </a:spcBef>
                        <a:spcAft>
                          <a:spcPts val="0"/>
                        </a:spcAft>
                        <a:buClrTx/>
                        <a:buSzTx/>
                        <a:buFontTx/>
                        <a:buNone/>
                        <a:tabLst/>
                        <a:defRPr/>
                      </a:pPr>
                      <a:endParaRPr lang="it-IT" sz="1200" dirty="0" smtClean="0"/>
                    </a:p>
                    <a:p>
                      <a:pPr marL="0" marR="0" indent="0" algn="l" defTabSz="987342" rtl="0" eaLnBrk="1" fontAlgn="auto" latinLnBrk="0" hangingPunct="1">
                        <a:lnSpc>
                          <a:spcPct val="100000"/>
                        </a:lnSpc>
                        <a:spcBef>
                          <a:spcPts val="0"/>
                        </a:spcBef>
                        <a:spcAft>
                          <a:spcPts val="0"/>
                        </a:spcAft>
                        <a:buClrTx/>
                        <a:buSzTx/>
                        <a:buFontTx/>
                        <a:buNone/>
                        <a:tabLst/>
                        <a:defRPr/>
                      </a:pPr>
                      <a:r>
                        <a:rPr lang="it-IT" sz="1200" dirty="0" smtClean="0"/>
                        <a:t>SRR, DRU</a:t>
                      </a:r>
                    </a:p>
                    <a:p>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latin typeface="+mn-lt"/>
                        <a:ea typeface="+mn-ea"/>
                        <a:cs typeface="+mn-cs"/>
                        <a:sym typeface="Wingdings 2"/>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defTabSz="914400" rtl="0" eaLnBrk="1" latinLnBrk="0" hangingPunct="1"/>
                      <a:endParaRPr lang="it-IT" sz="12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defTabSz="914400" rtl="0" eaLnBrk="1" latinLnBrk="0" hangingPunct="1"/>
                      <a:endParaRPr lang="it-IT" sz="19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1692">
                <a:tc>
                  <a:txBody>
                    <a:bodyPr/>
                    <a:lstStyle/>
                    <a:p>
                      <a:pPr algn="just"/>
                      <a:r>
                        <a:rPr lang="it-IT" sz="1200" dirty="0" smtClean="0">
                          <a:solidFill>
                            <a:schemeClr val="tx1"/>
                          </a:solidFill>
                        </a:rPr>
                        <a:t>34. Rafforzamento delle verifiche in loco sull’utilizzo dei mezzi  aziendali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solidFill>
                            <a:schemeClr val="tx1"/>
                          </a:solidFill>
                        </a:rPr>
                        <a:t> DI</a:t>
                      </a:r>
                      <a:endParaRPr lang="it-IT" sz="1200"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solidFill>
                            <a:schemeClr val="tx1"/>
                          </a:solidFill>
                        </a:rPr>
                        <a:t>DRU,</a:t>
                      </a:r>
                      <a:r>
                        <a:rPr lang="it-IT" sz="1200" baseline="0" dirty="0" smtClean="0">
                          <a:solidFill>
                            <a:schemeClr val="tx1"/>
                          </a:solidFill>
                        </a:rPr>
                        <a:t> SRRR</a:t>
                      </a:r>
                      <a:endParaRPr lang="it-IT" sz="1200"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olidFill>
                            <a:schemeClr val="tx1"/>
                          </a:solidFill>
                          <a:sym typeface="Wingdings 2"/>
                        </a:rPr>
                        <a:t></a:t>
                      </a:r>
                      <a:endParaRPr lang="it-IT" sz="1900" dirty="0" smtClean="0">
                        <a:solidFill>
                          <a:schemeClr val="tx1"/>
                        </a:solidFill>
                      </a:endParaRPr>
                    </a:p>
                    <a:p>
                      <a:pPr algn="ctr"/>
                      <a:r>
                        <a:rPr lang="it-IT" sz="1000" dirty="0" smtClean="0">
                          <a:solidFill>
                            <a:schemeClr val="tx1"/>
                          </a:solidFill>
                        </a:rPr>
                        <a:t>(formalizzazione</a:t>
                      </a:r>
                      <a:r>
                        <a:rPr lang="it-IT" sz="1000" baseline="0" dirty="0" smtClean="0">
                          <a:solidFill>
                            <a:schemeClr val="tx1"/>
                          </a:solidFill>
                        </a:rPr>
                        <a:t> della procedura operativa per l’esecuzione dei controlli in loco)</a:t>
                      </a:r>
                      <a:endParaRPr lang="it-IT" sz="1000" dirty="0">
                        <a:solidFill>
                          <a:schemeClr val="tx1"/>
                        </a:solidFill>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800" kern="1200" dirty="0" smtClean="0">
                        <a:solidFill>
                          <a:schemeClr val="tx1"/>
                        </a:solidFill>
                        <a:latin typeface="+mn-lt"/>
                        <a:ea typeface="+mn-ea"/>
                        <a:cs typeface="+mn-cs"/>
                        <a:sym typeface="Wingdings 2"/>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800" kern="1200" dirty="0" smtClean="0">
                          <a:solidFill>
                            <a:schemeClr val="tx1"/>
                          </a:solidFill>
                          <a:latin typeface="+mn-lt"/>
                          <a:ea typeface="+mn-ea"/>
                          <a:cs typeface="+mn-cs"/>
                          <a:sym typeface="Wingdings 2"/>
                        </a:rPr>
                        <a:t></a:t>
                      </a:r>
                    </a:p>
                    <a:p>
                      <a:pPr marL="0" defTabSz="914400" rtl="0" eaLnBrk="1" latinLnBrk="0" hangingPunct="1"/>
                      <a:endParaRPr lang="it-IT" sz="18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smtClean="0">
                        <a:ln>
                          <a:noFill/>
                        </a:ln>
                        <a:solidFill>
                          <a:schemeClr val="tx1"/>
                        </a:solidFill>
                        <a:effectLst/>
                        <a:uLnTx/>
                        <a:uFillTx/>
                        <a:latin typeface="+mn-lt"/>
                        <a:ea typeface="+mn-ea"/>
                        <a:cs typeface="+mn-cs"/>
                        <a:sym typeface="Wingdings 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smtClean="0">
                          <a:ln>
                            <a:noFill/>
                          </a:ln>
                          <a:solidFill>
                            <a:schemeClr val="tx1"/>
                          </a:solidFill>
                          <a:effectLst/>
                          <a:uLnTx/>
                          <a:uFillTx/>
                          <a:latin typeface="+mn-lt"/>
                          <a:ea typeface="+mn-ea"/>
                          <a:cs typeface="+mn-cs"/>
                          <a:sym typeface="Wingdings 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chemeClr val="tx1"/>
                        </a:solidFill>
                        <a:effectLst/>
                        <a:uLnTx/>
                        <a:uFillTx/>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3614976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262712848"/>
              </p:ext>
            </p:extLst>
          </p:nvPr>
        </p:nvGraphicFramePr>
        <p:xfrm>
          <a:off x="356667" y="719273"/>
          <a:ext cx="9208524" cy="4815409"/>
        </p:xfrm>
        <a:graphic>
          <a:graphicData uri="http://schemas.openxmlformats.org/drawingml/2006/table">
            <a:tbl>
              <a:tblPr/>
              <a:tblGrid>
                <a:gridCol w="2514267"/>
                <a:gridCol w="771817"/>
                <a:gridCol w="771817"/>
                <a:gridCol w="1768573"/>
                <a:gridCol w="1836114"/>
                <a:gridCol w="1545936"/>
              </a:tblGrid>
              <a:tr h="475609">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5107">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Gestione del servizio di riscossione TARI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marL="171450" marR="0" indent="-171450" algn="just"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kern="1200" dirty="0" smtClean="0">
                          <a:solidFill>
                            <a:schemeClr val="tx1"/>
                          </a:solidFill>
                          <a:latin typeface="+mn-lt"/>
                          <a:ea typeface="+mn-ea"/>
                          <a:cs typeface="+mn-cs"/>
                        </a:rPr>
                        <a:t>Misure indicate nel Modello 231 e Codice Etico</a:t>
                      </a:r>
                    </a:p>
                    <a:p>
                      <a:pPr marL="171450" indent="-171450" algn="just" defTabSz="987342" rtl="0" eaLnBrk="1" fontAlgn="ctr" latinLnBrk="0" hangingPunct="1">
                        <a:buFont typeface="Arial" panose="020B0604020202020204" pitchFamily="34" charset="0"/>
                        <a:buChar char="•"/>
                        <a:tabLst/>
                      </a:pPr>
                      <a:r>
                        <a:rPr lang="it-IT" sz="1200" kern="1200" dirty="0" smtClean="0">
                          <a:solidFill>
                            <a:schemeClr val="tx1"/>
                          </a:solidFill>
                          <a:latin typeface="+mn-lt"/>
                          <a:ea typeface="+mn-ea"/>
                          <a:cs typeface="+mn-cs"/>
                        </a:rPr>
                        <a:t>Pianificazione annuale accertamento elusione</a:t>
                      </a:r>
                    </a:p>
                    <a:p>
                      <a:pPr marL="171450" indent="-171450" algn="just">
                        <a:buFont typeface="Arial" panose="020B0604020202020204" pitchFamily="34" charset="0"/>
                        <a:buChar char="•"/>
                      </a:pPr>
                      <a:r>
                        <a:rPr lang="it-IT" sz="1200" dirty="0" smtClean="0"/>
                        <a:t>Istituito</a:t>
                      </a:r>
                      <a:r>
                        <a:rPr lang="it-IT" sz="1200" baseline="0" dirty="0" smtClean="0"/>
                        <a:t> ufficio contrasto evasione e strutturata l’attività secondo obiettivi fissati con Roma Capitale (2015 recuperati 33 milioni di imponibile circa)</a:t>
                      </a:r>
                    </a:p>
                    <a:p>
                      <a:pPr marL="171450" indent="-171450" algn="just">
                        <a:buFont typeface="Arial" panose="020B0604020202020204" pitchFamily="34" charset="0"/>
                        <a:buChar char="•"/>
                      </a:pPr>
                      <a:r>
                        <a:rPr lang="it-IT" sz="1200" baseline="0" dirty="0" smtClean="0"/>
                        <a:t>Firmato protocollo d’intesa </a:t>
                      </a:r>
                      <a:r>
                        <a:rPr lang="it-IT" sz="1200" baseline="0" dirty="0" err="1" smtClean="0"/>
                        <a:t>GdF</a:t>
                      </a:r>
                      <a:r>
                        <a:rPr lang="it-IT" sz="1200" baseline="0" dirty="0" smtClean="0"/>
                        <a:t> lotta all’evasione</a:t>
                      </a:r>
                    </a:p>
                    <a:p>
                      <a:pPr marL="171450" indent="-171450" algn="just">
                        <a:buFont typeface="Arial" panose="020B0604020202020204" pitchFamily="34" charset="0"/>
                        <a:buChar char="•"/>
                      </a:pPr>
                      <a:r>
                        <a:rPr lang="it-IT" sz="1200" baseline="0" dirty="0" smtClean="0"/>
                        <a:t>Attività di «bonifica incassi» attraverso «pulizia» del DB</a:t>
                      </a:r>
                    </a:p>
                    <a:p>
                      <a:pPr marL="171450" indent="-171450" algn="just">
                        <a:buFont typeface="Arial" panose="020B0604020202020204" pitchFamily="34" charset="0"/>
                        <a:buChar char="•"/>
                      </a:pPr>
                      <a:r>
                        <a:rPr lang="it-IT" sz="1200" baseline="0" dirty="0" smtClean="0"/>
                        <a:t>Riconciliazione periodica incassi su c/c diversi da quello indicato su MAV e «pulizia» insoluti</a:t>
                      </a:r>
                      <a:endParaRPr lang="it-IT" sz="1200" dirty="0" smtClean="0"/>
                    </a:p>
                    <a:p>
                      <a:pPr marL="285750" indent="-285750" algn="l" fontAlgn="ctr">
                        <a:buFont typeface="Arial" panose="020B0604020202020204" pitchFamily="34" charset="0"/>
                        <a:buChar char="•"/>
                        <a:tabLst/>
                      </a:pPr>
                      <a:endParaRPr lang="it-IT" sz="12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3657">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1412537">
                <a:tc>
                  <a:txBody>
                    <a:bodyPr/>
                    <a:lstStyle/>
                    <a:p>
                      <a:pPr algn="just"/>
                      <a:r>
                        <a:rPr lang="it-IT" sz="1200" dirty="0" smtClean="0"/>
                        <a:t>35. Rafforzamento dei controlli di secondo e terzo livello sui servizi di riscossione ad esempio attraverso controlli sui dati utilizzati per il contrasto all’evasione,</a:t>
                      </a:r>
                      <a:r>
                        <a:rPr lang="it-IT" sz="1200" baseline="0" dirty="0" smtClean="0"/>
                        <a:t> </a:t>
                      </a:r>
                      <a:r>
                        <a:rPr lang="it-IT" sz="1200" dirty="0" smtClean="0"/>
                        <a:t>riconciliazioni a campione sulle iscrizioni / variazioni e dati a sistema, ecc.</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STARI</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DAM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kern="1200" dirty="0" smtClean="0">
                          <a:solidFill>
                            <a:schemeClr val="tx1"/>
                          </a:solidFill>
                          <a:latin typeface="+mn-lt"/>
                          <a:ea typeface="+mn-ea"/>
                          <a:cs typeface="+mn-cs"/>
                          <a:sym typeface="Wingdings 2"/>
                        </a:rPr>
                        <a:t></a:t>
                      </a:r>
                    </a:p>
                    <a:p>
                      <a:pPr marL="0" marR="0" indent="0" algn="ctr" defTabSz="914400" rtl="0" eaLnBrk="1" fontAlgn="auto" latinLnBrk="0" hangingPunct="1">
                        <a:lnSpc>
                          <a:spcPct val="100000"/>
                        </a:lnSpc>
                        <a:spcBef>
                          <a:spcPts val="0"/>
                        </a:spcBef>
                        <a:spcAft>
                          <a:spcPts val="0"/>
                        </a:spcAft>
                        <a:buClrTx/>
                        <a:buSzTx/>
                        <a:buFontTx/>
                        <a:buNone/>
                        <a:tabLst/>
                        <a:defRPr/>
                      </a:pPr>
                      <a:r>
                        <a:rPr lang="it-IT" sz="1000" kern="1200" dirty="0" smtClean="0">
                          <a:solidFill>
                            <a:schemeClr val="tx1"/>
                          </a:solidFill>
                          <a:latin typeface="+mn-lt"/>
                          <a:ea typeface="+mn-ea"/>
                          <a:cs typeface="+mn-cs"/>
                          <a:sym typeface="Wingdings 2"/>
                        </a:rPr>
                        <a:t>(Verifica utenze non domestiche  tramite incrocio DB municipi e interni;</a:t>
                      </a:r>
                    </a:p>
                    <a:p>
                      <a:pPr marL="0" marR="0" indent="0" algn="ctr" defTabSz="914400" rtl="0" eaLnBrk="1" fontAlgn="auto" latinLnBrk="0" hangingPunct="1">
                        <a:lnSpc>
                          <a:spcPct val="100000"/>
                        </a:lnSpc>
                        <a:spcBef>
                          <a:spcPts val="0"/>
                        </a:spcBef>
                        <a:spcAft>
                          <a:spcPts val="0"/>
                        </a:spcAft>
                        <a:buClrTx/>
                        <a:buSzTx/>
                        <a:buFontTx/>
                        <a:buNone/>
                        <a:tabLst/>
                        <a:defRPr/>
                      </a:pPr>
                      <a:r>
                        <a:rPr lang="it-IT" sz="1000" kern="1200" dirty="0" smtClean="0">
                          <a:solidFill>
                            <a:schemeClr val="tx1"/>
                          </a:solidFill>
                          <a:latin typeface="+mn-lt"/>
                          <a:ea typeface="+mn-ea"/>
                          <a:cs typeface="+mn-cs"/>
                          <a:sym typeface="Wingdings 2"/>
                        </a:rPr>
                        <a:t>Incremento attività di controllo e recupero crediti tramite  integrazione organici interni e consulenti esterni)</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000" kern="1200" dirty="0">
                        <a:solidFill>
                          <a:schemeClr val="tx1"/>
                        </a:solidFill>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7118979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1200705769"/>
              </p:ext>
            </p:extLst>
          </p:nvPr>
        </p:nvGraphicFramePr>
        <p:xfrm>
          <a:off x="356667" y="862932"/>
          <a:ext cx="9208524" cy="2988212"/>
        </p:xfrm>
        <a:graphic>
          <a:graphicData uri="http://schemas.openxmlformats.org/drawingml/2006/table">
            <a:tbl>
              <a:tblPr/>
              <a:tblGrid>
                <a:gridCol w="2514267"/>
                <a:gridCol w="771817"/>
                <a:gridCol w="771817"/>
                <a:gridCol w="1768573"/>
                <a:gridCol w="1836114"/>
                <a:gridCol w="1545936"/>
              </a:tblGrid>
              <a:tr h="481947">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5872">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Gestione omaggi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0502">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1037673">
                <a:tc>
                  <a:txBody>
                    <a:bodyPr/>
                    <a:lstStyle/>
                    <a:p>
                      <a:pPr algn="just"/>
                      <a:r>
                        <a:rPr lang="it-IT" sz="1200" dirty="0" smtClean="0"/>
                        <a:t>36. Formalizzazione di procedura relativa alla gestione omaggi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SCOM</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DPS</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endParaRPr kumimoji="0" lang="it-IT" sz="19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87342" rtl="0" eaLnBrk="1" fontAlgn="auto" latinLnBrk="0" hangingPunct="1">
                        <a:lnSpc>
                          <a:spcPct val="100000"/>
                        </a:lnSpc>
                        <a:spcBef>
                          <a:spcPts val="0"/>
                        </a:spcBef>
                        <a:spcAft>
                          <a:spcPts val="0"/>
                        </a:spcAft>
                        <a:buClrTx/>
                        <a:buSzTx/>
                        <a:buFontTx/>
                        <a:buNone/>
                        <a:tabLst/>
                        <a:defRPr/>
                      </a:pPr>
                      <a:endParaRPr kumimoji="0" lang="it-IT" sz="19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sz="19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24701591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488818202"/>
              </p:ext>
            </p:extLst>
          </p:nvPr>
        </p:nvGraphicFramePr>
        <p:xfrm>
          <a:off x="356667" y="575206"/>
          <a:ext cx="9208524" cy="2855787"/>
        </p:xfrm>
        <a:graphic>
          <a:graphicData uri="http://schemas.openxmlformats.org/drawingml/2006/table">
            <a:tbl>
              <a:tblPr/>
              <a:tblGrid>
                <a:gridCol w="2514267"/>
                <a:gridCol w="771817"/>
                <a:gridCol w="771817"/>
                <a:gridCol w="1768573"/>
                <a:gridCol w="1836114"/>
                <a:gridCol w="1545936"/>
              </a:tblGrid>
              <a:tr h="481947">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315">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Rimborsi spese e spese di rappresentanza </a:t>
                      </a:r>
                    </a:p>
                    <a:p>
                      <a:pPr marL="0" algn="ctr" defTabSz="914400" rtl="0" eaLnBrk="1" fontAlgn="t" latinLnBrk="0" hangingPunct="1"/>
                      <a:endParaRPr lang="it-IT" sz="1500" b="0" i="0" u="none" strike="noStrike" kern="1200" dirty="0" smtClean="0">
                        <a:solidFill>
                          <a:schemeClr val="tx1"/>
                        </a:solidFill>
                        <a:effectLst/>
                        <a:latin typeface="+mn-lt"/>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200" b="0" i="0" u="none" strike="noStrike" dirty="0" smtClean="0">
                          <a:solidFill>
                            <a:schemeClr val="tx1"/>
                          </a:solidFill>
                          <a:effectLst/>
                          <a:latin typeface="+mn-lt"/>
                        </a:rPr>
                        <a:t>PR</a:t>
                      </a:r>
                      <a:r>
                        <a:rPr lang="it-IT" sz="1200" b="0" i="0" u="none" strike="noStrike" baseline="0" dirty="0" smtClean="0">
                          <a:solidFill>
                            <a:schemeClr val="tx1"/>
                          </a:solidFill>
                          <a:effectLst/>
                          <a:latin typeface="+mn-lt"/>
                        </a:rPr>
                        <a:t>  304 Gestione trasferte</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None/>
                        <a:tabLst/>
                      </a:pPr>
                      <a:endParaRPr lang="it-IT" sz="1200" b="0" i="0" u="none" strike="noStrike" baseline="0"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0502">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945157">
                <a:tc>
                  <a:txBody>
                    <a:bodyPr/>
                    <a:lstStyle/>
                    <a:p>
                      <a:pPr algn="just"/>
                      <a:r>
                        <a:rPr lang="it-IT" sz="1200" dirty="0" smtClean="0"/>
                        <a:t>37. Rafforzamento dei controlli di secondo o terzo livello sul processo e</a:t>
                      </a:r>
                      <a:r>
                        <a:rPr lang="it-IT" sz="1200" baseline="0" dirty="0" smtClean="0"/>
                        <a:t> </a:t>
                      </a:r>
                      <a:r>
                        <a:rPr lang="it-IT" sz="1200" dirty="0" smtClean="0"/>
                        <a:t>redazione di procedura dedicata con recepimento dei controlli</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DRU</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smtClean="0"/>
                        <a:t>SCOM,</a:t>
                      </a:r>
                      <a:r>
                        <a:rPr lang="it-IT" sz="1200" baseline="0" dirty="0" smtClean="0"/>
                        <a:t> </a:t>
                      </a:r>
                      <a:r>
                        <a:rPr lang="it-IT" sz="1200" dirty="0" smtClean="0"/>
                        <a:t>SBIF, SFSPE</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spc="0" normalizeH="0" baseline="0" noProof="0" dirty="0" smtClean="0">
                          <a:ln>
                            <a:noFill/>
                          </a:ln>
                          <a:solidFill>
                            <a:prstClr val="black"/>
                          </a:solidFill>
                          <a:effectLst/>
                          <a:uLnTx/>
                          <a:uFillTx/>
                          <a:latin typeface="+mn-lt"/>
                          <a:ea typeface="+mn-ea"/>
                          <a:cs typeface="+mn-cs"/>
                          <a:sym typeface="Wingdings 2"/>
                        </a:rPr>
                        <a:t>(limitatamente a formalizzazione in procedura)</a:t>
                      </a:r>
                      <a:endParaRPr kumimoji="0" lang="it-IT" sz="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87342"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smtClean="0">
                        <a:ln>
                          <a:noFill/>
                        </a:ln>
                        <a:solidFill>
                          <a:prstClr val="black"/>
                        </a:solidFill>
                        <a:effectLst/>
                        <a:uLnTx/>
                        <a:uFillTx/>
                        <a:latin typeface="+mn-lt"/>
                        <a:ea typeface="+mn-ea"/>
                        <a:cs typeface="+mn-cs"/>
                        <a:sym typeface="Wingdings 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smtClean="0">
                          <a:ln>
                            <a:noFill/>
                          </a:ln>
                          <a:solidFill>
                            <a:prstClr val="black"/>
                          </a:solidFill>
                          <a:effectLst/>
                          <a:uLnTx/>
                          <a:uFillTx/>
                          <a:latin typeface="+mn-lt"/>
                          <a:ea typeface="+mn-ea"/>
                          <a:cs typeface="+mn-cs"/>
                          <a:sym typeface="Wingdings 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mn-lt"/>
                        <a:ea typeface="+mn-ea"/>
                        <a:cs typeface="+mn-cs"/>
                        <a:sym typeface="Wingdings 2"/>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18335466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559242136"/>
              </p:ext>
            </p:extLst>
          </p:nvPr>
        </p:nvGraphicFramePr>
        <p:xfrm>
          <a:off x="356667" y="764766"/>
          <a:ext cx="9208524" cy="6136959"/>
        </p:xfrm>
        <a:graphic>
          <a:graphicData uri="http://schemas.openxmlformats.org/drawingml/2006/table">
            <a:tbl>
              <a:tblPr/>
              <a:tblGrid>
                <a:gridCol w="2514267"/>
                <a:gridCol w="771817"/>
                <a:gridCol w="771817"/>
                <a:gridCol w="1768573"/>
                <a:gridCol w="1836114"/>
                <a:gridCol w="1545936"/>
              </a:tblGrid>
              <a:tr h="414225">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hMerge="1">
                  <a:txBody>
                    <a:bodyPr/>
                    <a:lstStyle/>
                    <a:p>
                      <a:endParaRPr lang="it-IT"/>
                    </a:p>
                  </a:txBody>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endParaRPr lang="it-IT"/>
                    </a:p>
                  </a:txBody>
                  <a:tcPr/>
                </a:tc>
                <a:tc hMerge="1">
                  <a:txBody>
                    <a:bodyPr/>
                    <a:lstStyle/>
                    <a:p>
                      <a:endParaRPr lang="it-IT"/>
                    </a:p>
                  </a:txBody>
                  <a:tcPr/>
                </a:tc>
              </a:tr>
              <a:tr h="823284">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Erogazione dei servizi: recupero risorsa rifiuti, servizi funebri e cimiteriali, servizi riscossione TARI, attività di monitoraggio ambientale, ecc.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200" b="0" i="0" u="none" strike="noStrike" dirty="0" smtClean="0">
                          <a:solidFill>
                            <a:schemeClr val="tx1"/>
                          </a:solidFill>
                          <a:effectLst/>
                          <a:latin typeface="+mn-lt"/>
                        </a:rPr>
                        <a:t>PR</a:t>
                      </a:r>
                      <a:r>
                        <a:rPr lang="it-IT" sz="1200" b="0" i="0" u="none" strike="noStrike" baseline="0" dirty="0" smtClean="0">
                          <a:solidFill>
                            <a:schemeClr val="tx1"/>
                          </a:solidFill>
                          <a:effectLst/>
                          <a:latin typeface="+mn-lt"/>
                        </a:rPr>
                        <a:t> 341 Rilevazione automatica delle presenze assenze del personale</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None/>
                        <a:tabLst/>
                      </a:pPr>
                      <a:endParaRPr lang="it-IT" sz="1200" b="0" i="0" u="none" strike="noStrike" baseline="0" dirty="0" smtClean="0">
                        <a:solidFill>
                          <a:schemeClr val="tx1"/>
                        </a:solidFill>
                        <a:effectLst/>
                        <a:latin typeface="+mn-lt"/>
                      </a:endParaRPr>
                    </a:p>
                    <a:p>
                      <a:pPr marL="285750" indent="-285750" algn="l" fontAlgn="ctr">
                        <a:buFont typeface="Arial" panose="020B0604020202020204" pitchFamily="34" charset="0"/>
                        <a:buChar char="•"/>
                        <a:tabLst/>
                      </a:pPr>
                      <a:endParaRPr lang="it-IT" sz="1200" b="0" i="0" u="none" strike="noStrike" dirty="0" smtClean="0">
                        <a:solidFill>
                          <a:schemeClr val="tx1"/>
                        </a:solidFill>
                        <a:effectLst/>
                        <a:latin typeface="+mn-lt"/>
                      </a:endParaRPr>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r>
              <a:tr h="503244">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marL="0" marR="0" indent="0" algn="ctr" defTabSz="987342"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algn="ct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805755">
                <a:tc>
                  <a:txBody>
                    <a:bodyPr/>
                    <a:lstStyle/>
                    <a:p>
                      <a:pPr algn="just"/>
                      <a:r>
                        <a:rPr lang="it-IT" sz="1200" dirty="0" smtClean="0"/>
                        <a:t>38. Rafforzamento delle verifiche di secondo e terzo livello, a campione o su segnalazione, in merito all’effettiva presenza sui luoghi di lavoro</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baseline="0" dirty="0" smtClean="0"/>
                        <a:t>   </a:t>
                      </a:r>
                      <a:r>
                        <a:rPr lang="it-IT" sz="1200" dirty="0" smtClean="0"/>
                        <a:t>DRU</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c>
                  <a:txBody>
                    <a:bodyPr/>
                    <a:lstStyle/>
                    <a:p>
                      <a:r>
                        <a:rPr lang="it-IT" sz="1200" dirty="0" err="1" smtClean="0"/>
                        <a:t>DI</a:t>
                      </a:r>
                      <a:r>
                        <a:rPr lang="it-IT" sz="1200" dirty="0" smtClean="0"/>
                        <a:t>, DCC, SRRR,</a:t>
                      </a:r>
                    </a:p>
                    <a:p>
                      <a:r>
                        <a:rPr lang="it-IT" sz="1200" dirty="0" smtClean="0"/>
                        <a:t>SCOCC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900" dirty="0" smtClean="0">
                          <a:sym typeface="Wingdings 2"/>
                        </a:rPr>
                        <a:t></a:t>
                      </a: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900" dirty="0" smtClean="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r>
              <a:tr h="472134">
                <a:tc gridSpan="3">
                  <a:txBody>
                    <a:bodyPr/>
                    <a:lstStyle/>
                    <a:p>
                      <a:pPr algn="ctr" fontAlgn="ctr"/>
                      <a:r>
                        <a:rPr lang="it-IT" sz="1500" b="1" i="0" u="none" strike="noStrike" dirty="0" smtClean="0">
                          <a:solidFill>
                            <a:srgbClr val="F2F2F2"/>
                          </a:solidFill>
                          <a:effectLst/>
                          <a:latin typeface="Calibri"/>
                        </a:rPr>
                        <a:t>Area</a:t>
                      </a:r>
                      <a:r>
                        <a:rPr lang="it-IT" sz="1500" b="1" i="0" u="none" strike="noStrike" baseline="0" dirty="0" smtClean="0">
                          <a:solidFill>
                            <a:srgbClr val="F2F2F2"/>
                          </a:solidFill>
                          <a:effectLst/>
                          <a:latin typeface="Calibri"/>
                        </a:rPr>
                        <a:t> di rischio</a:t>
                      </a:r>
                      <a:endParaRPr lang="it-IT" sz="1500" b="1" i="0" u="none" strike="noStrike" dirty="0">
                        <a:solidFill>
                          <a:srgbClr val="F2F2F2"/>
                        </a:solidFill>
                        <a:effectLst/>
                        <a:latin typeface="Calibri"/>
                      </a:endParaRPr>
                    </a:p>
                  </a:txBody>
                  <a:tcPr marL="7450" marR="7450" marT="709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algn="ctr" fontAlgn="ctr"/>
                      <a:r>
                        <a:rPr lang="it-IT" sz="1500" b="1" i="0" u="none" strike="noStrike" dirty="0" smtClean="0">
                          <a:solidFill>
                            <a:srgbClr val="F2F2F2"/>
                          </a:solidFill>
                          <a:effectLst/>
                          <a:latin typeface="Calibri"/>
                        </a:rPr>
                        <a:t>Misure</a:t>
                      </a:r>
                      <a:r>
                        <a:rPr lang="it-IT" sz="1500" b="1" i="0" u="none" strike="noStrike" baseline="0" dirty="0" smtClean="0">
                          <a:solidFill>
                            <a:srgbClr val="F2F2F2"/>
                          </a:solidFill>
                          <a:effectLst/>
                          <a:latin typeface="Calibri"/>
                        </a:rPr>
                        <a:t> già implementate</a:t>
                      </a:r>
                      <a:endParaRPr lang="it-IT" sz="1500" b="1" i="0" u="none" strike="noStrike" dirty="0">
                        <a:solidFill>
                          <a:srgbClr val="F2F2F2"/>
                        </a:solidFill>
                        <a:effectLst/>
                        <a:latin typeface="Calibri"/>
                      </a:endParaRPr>
                    </a:p>
                  </a:txBody>
                  <a:tcPr marL="7450" marR="7450" marT="70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3284">
                <a:tc gridSpan="3">
                  <a:txBody>
                    <a:bodyPr/>
                    <a:lstStyle/>
                    <a:p>
                      <a:pPr marL="0" algn="ctr" defTabSz="914400" rtl="0" eaLnBrk="1" fontAlgn="t" latinLnBrk="0" hangingPunct="1"/>
                      <a:r>
                        <a:rPr lang="it-IT" sz="1500" b="0" i="0" u="none" strike="noStrike" kern="1200" dirty="0" smtClean="0">
                          <a:solidFill>
                            <a:schemeClr val="tx1"/>
                          </a:solidFill>
                          <a:effectLst/>
                          <a:latin typeface="+mn-lt"/>
                          <a:ea typeface="+mn-ea"/>
                          <a:cs typeface="+mn-cs"/>
                        </a:rPr>
                        <a:t>Erogazione dei servizi:  </a:t>
                      </a:r>
                      <a:r>
                        <a:rPr lang="it-IT" sz="1500" b="0" i="0" u="none" strike="noStrike" kern="1200" dirty="0" err="1" smtClean="0">
                          <a:solidFill>
                            <a:schemeClr val="tx1"/>
                          </a:solidFill>
                          <a:effectLst/>
                          <a:latin typeface="+mn-lt"/>
                          <a:ea typeface="+mn-ea"/>
                          <a:cs typeface="+mn-cs"/>
                        </a:rPr>
                        <a:t>servizi</a:t>
                      </a:r>
                      <a:r>
                        <a:rPr lang="it-IT" sz="1500" b="0" i="0" u="none" strike="noStrike" kern="1200" dirty="0" smtClean="0">
                          <a:solidFill>
                            <a:schemeClr val="tx1"/>
                          </a:solidFill>
                          <a:effectLst/>
                          <a:latin typeface="+mn-lt"/>
                          <a:ea typeface="+mn-ea"/>
                          <a:cs typeface="+mn-cs"/>
                        </a:rPr>
                        <a:t> funebri e cimiteriali, servizi riscossione TARI, attività di monitoraggio ambientale, ecc. </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3">
                  <a:txBody>
                    <a:bodyPr/>
                    <a:lstStyle/>
                    <a:p>
                      <a:pPr marL="285750" marR="0" indent="-285750" algn="l" defTabSz="987342"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Misure</a:t>
                      </a:r>
                      <a:r>
                        <a:rPr lang="it-IT" sz="1200" baseline="0" dirty="0" smtClean="0"/>
                        <a:t> indicate nel Modello 231 e Codice Etico</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200" b="0" i="0" u="none" strike="noStrike" dirty="0" smtClean="0">
                          <a:solidFill>
                            <a:schemeClr val="tx1"/>
                          </a:solidFill>
                          <a:effectLst/>
                          <a:latin typeface="+mn-lt"/>
                        </a:rPr>
                        <a:t>PR 388 Concessione</a:t>
                      </a:r>
                      <a:r>
                        <a:rPr lang="it-IT" sz="1200" b="0" i="0" u="none" strike="noStrike" baseline="0" dirty="0" smtClean="0">
                          <a:solidFill>
                            <a:schemeClr val="tx1"/>
                          </a:solidFill>
                          <a:effectLst/>
                          <a:latin typeface="+mn-lt"/>
                        </a:rPr>
                        <a:t> aree e retrocessione aree per edilizia privata</a:t>
                      </a:r>
                      <a:endParaRPr lang="it-IT" sz="1200" b="0" i="0" u="none" strike="noStrike" dirty="0" smtClean="0">
                        <a:solidFill>
                          <a:schemeClr val="tx1"/>
                        </a:solidFill>
                        <a:effectLst/>
                        <a:latin typeface="+mn-lt"/>
                      </a:endParaRPr>
                    </a:p>
                    <a:p>
                      <a:pPr marL="285750" indent="-285750" algn="l" fontAlgn="ctr">
                        <a:buFont typeface="Arial" panose="020B0604020202020204" pitchFamily="34" charset="0"/>
                        <a:buChar char="•"/>
                        <a:tabLst/>
                      </a:pPr>
                      <a:r>
                        <a:rPr lang="it-IT" sz="1200" b="0" i="0" u="none" strike="noStrike" baseline="0" dirty="0" smtClean="0">
                          <a:solidFill>
                            <a:schemeClr val="tx1"/>
                          </a:solidFill>
                          <a:effectLst/>
                          <a:latin typeface="+mn-lt"/>
                        </a:rPr>
                        <a:t>PR 390 Concessione loculi e  tumulazioni collegate</a:t>
                      </a:r>
                    </a:p>
                    <a:p>
                      <a:pPr marL="285750" marR="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it-IT" sz="1200" b="0" i="0" u="none" strike="noStrike" baseline="0" dirty="0" smtClean="0">
                          <a:solidFill>
                            <a:schemeClr val="tx1"/>
                          </a:solidFill>
                          <a:effectLst/>
                          <a:latin typeface="+mn-lt"/>
                        </a:rPr>
                        <a:t>PR 393 Retrocessione e rimborso loculi</a:t>
                      </a: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903">
                <a:tc>
                  <a:txBody>
                    <a:bodyPr/>
                    <a:lstStyle/>
                    <a:p>
                      <a:pPr algn="ctr"/>
                      <a:r>
                        <a:rPr lang="it-IT" sz="1200" b="1" i="0" u="none" strike="noStrike" kern="1200" baseline="0" dirty="0" smtClean="0">
                          <a:solidFill>
                            <a:srgbClr val="F2F2F2"/>
                          </a:solidFill>
                          <a:effectLst/>
                          <a:latin typeface="Calibri"/>
                          <a:ea typeface="+mn-ea"/>
                          <a:cs typeface="+mn-cs"/>
                        </a:rPr>
                        <a:t>Ulteriori misure di rafforzamento da implementare</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err="1" smtClean="0">
                          <a:solidFill>
                            <a:srgbClr val="F2F2F2"/>
                          </a:solidFill>
                          <a:effectLst/>
                          <a:latin typeface="+mn-lt"/>
                          <a:ea typeface="+mn-ea"/>
                          <a:cs typeface="+mn-cs"/>
                        </a:rPr>
                        <a:t>Resp.le</a:t>
                      </a:r>
                      <a:endParaRPr lang="it-IT" sz="1200" b="1" i="0" u="none" strike="noStrike" kern="1200" baseline="0" dirty="0" smtClean="0">
                        <a:solidFill>
                          <a:srgbClr val="F2F2F2"/>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1" i="0" u="none" strike="noStrike" kern="1200" baseline="0" dirty="0" smtClean="0">
                          <a:solidFill>
                            <a:srgbClr val="F2F2F2"/>
                          </a:solidFill>
                          <a:effectLst/>
                          <a:latin typeface="+mn-lt"/>
                          <a:ea typeface="+mn-ea"/>
                          <a:cs typeface="+mn-cs"/>
                        </a:rPr>
                        <a:t>Strutture coinvolte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00" b="1" i="0" u="none" strike="noStrike" kern="1200" baseline="0" dirty="0" smtClean="0">
                        <a:solidFill>
                          <a:srgbClr val="F2F2F2"/>
                        </a:solidFill>
                        <a:effectLst/>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2016</a:t>
                      </a:r>
                      <a:endParaRPr lang="it-IT" sz="1200" b="1" i="0" u="none" strike="noStrike" kern="1200" baseline="0" dirty="0">
                        <a:solidFill>
                          <a:srgbClr val="F2F2F2"/>
                        </a:solidFill>
                        <a:effectLst/>
                        <a:latin typeface="Calibri"/>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2017</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lang="it-IT" sz="1200" b="1" i="0" u="none" strike="noStrike" kern="1200" baseline="0" dirty="0" smtClean="0">
                          <a:solidFill>
                            <a:srgbClr val="F2F2F2"/>
                          </a:solidFill>
                          <a:effectLst/>
                          <a:latin typeface="+mn-lt"/>
                          <a:ea typeface="+mn-ea"/>
                          <a:cs typeface="+mn-cs"/>
                        </a:rPr>
                        <a:t>Obiettivo 2018</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990645">
                <a:tc>
                  <a:txBody>
                    <a:bodyPr/>
                    <a:lstStyle/>
                    <a:p>
                      <a:pPr algn="just"/>
                      <a:r>
                        <a:rPr lang="it-IT" sz="1200" dirty="0" smtClean="0"/>
                        <a:t>39. Rafforzamento delle verifiche di secondo e terzo livello sui flussi di incasso sulle aree giudicate a maggior sensibilità</a:t>
                      </a:r>
                    </a:p>
                  </a:txBody>
                  <a:tcPr marL="79375" marR="79375" marT="75600" marB="7560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baseline="0" dirty="0" smtClean="0"/>
                        <a:t>     </a:t>
                      </a:r>
                      <a:r>
                        <a:rPr lang="it-IT" sz="1200" dirty="0" smtClean="0"/>
                        <a:t>DAM </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200" dirty="0" err="1" smtClean="0"/>
                        <a:t>DI</a:t>
                      </a:r>
                      <a:r>
                        <a:rPr lang="it-IT" sz="1200" dirty="0" smtClean="0"/>
                        <a:t>, DCC</a:t>
                      </a:r>
                      <a:endParaRPr lang="it-IT" sz="1200" dirty="0"/>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endParaRPr kumimoji="0" lang="it-IT" sz="19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87342"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prstClr val="black"/>
                          </a:solidFill>
                          <a:effectLst/>
                          <a:uLnTx/>
                          <a:uFillTx/>
                          <a:latin typeface="+mn-lt"/>
                          <a:ea typeface="+mn-ea"/>
                          <a:cs typeface="+mn-cs"/>
                        </a:rPr>
                        <a:t>(introduzione di analisi statistiche – controlli di secondo livello – su andamenti anomali nelle principali aree sensibili)</a:t>
                      </a:r>
                      <a:endParaRPr kumimoji="0" lang="it-IT" sz="1000" b="0" i="0" u="none" strike="noStrike" kern="1200" cap="none" spc="0" normalizeH="0" baseline="0" noProof="0" dirty="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900" b="0" i="0" u="none" strike="noStrike" kern="1200" cap="none" spc="0" normalizeH="0" baseline="0" noProof="0" dirty="0" smtClean="0">
                          <a:ln>
                            <a:noFill/>
                          </a:ln>
                          <a:solidFill>
                            <a:prstClr val="black"/>
                          </a:solidFill>
                          <a:effectLst/>
                          <a:uLnTx/>
                          <a:uFillTx/>
                          <a:latin typeface="+mn-lt"/>
                          <a:ea typeface="+mn-ea"/>
                          <a:cs typeface="+mn-cs"/>
                          <a:sym typeface="Wingdings 2"/>
                        </a:rPr>
                        <a:t></a:t>
                      </a:r>
                      <a:endParaRPr kumimoji="0" lang="it-IT" sz="1900" b="0" i="0" u="none" strike="noStrike" kern="1200" cap="none" spc="0" normalizeH="0" baseline="0" noProof="0" dirty="0" smtClean="0">
                        <a:ln>
                          <a:noFill/>
                        </a:ln>
                        <a:solidFill>
                          <a:prstClr val="black"/>
                        </a:solidFill>
                        <a:effectLst/>
                        <a:uLnTx/>
                        <a:uFillTx/>
                        <a:latin typeface="+mn-lt"/>
                        <a:ea typeface="+mn-ea"/>
                        <a:cs typeface="+mn-cs"/>
                      </a:endParaRPr>
                    </a:p>
                  </a:txBody>
                  <a:tcPr marL="79375" marR="79375" marT="75600" marB="75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200" dirty="0"/>
                    </a:p>
                  </a:txBody>
                  <a:tcPr marL="79375" marR="79375" marT="75600" marB="7560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PROGRAMMA DELLE MISURE DI RAFFORZAMENTO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spTree>
    <p:extLst>
      <p:ext uri="{BB962C8B-B14F-4D97-AF65-F5344CB8AC3E}">
        <p14:creationId xmlns:p14="http://schemas.microsoft.com/office/powerpoint/2010/main" xmlns="" val="990291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smtClean="0">
                <a:solidFill>
                  <a:srgbClr val="93100D"/>
                </a:solidFill>
                <a:ea typeface="Tahoma" panose="020B0604030504040204" pitchFamily="34" charset="0"/>
                <a:cs typeface="Tahoma" panose="020B0604030504040204" pitchFamily="34" charset="0"/>
              </a:rPr>
              <a:t>1. acquisizione </a:t>
            </a:r>
            <a:r>
              <a:rPr lang="it-IT" sz="2400" b="1" cap="all" dirty="0">
                <a:solidFill>
                  <a:srgbClr val="93100D"/>
                </a:solidFill>
                <a:ea typeface="Tahoma" panose="020B0604030504040204" pitchFamily="34" charset="0"/>
                <a:cs typeface="Tahoma" panose="020B0604030504040204" pitchFamily="34" charset="0"/>
              </a:rPr>
              <a:t>e progressione del personale</a:t>
            </a: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1132744979"/>
              </p:ext>
            </p:extLst>
          </p:nvPr>
        </p:nvGraphicFramePr>
        <p:xfrm>
          <a:off x="431800" y="828714"/>
          <a:ext cx="9314171" cy="4565816"/>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1224000">
                <a:tc>
                  <a:txBody>
                    <a:bodyPr/>
                    <a:lstStyle/>
                    <a:p>
                      <a:pPr algn="ctr" fontAlgn="t"/>
                      <a:r>
                        <a:rPr lang="it-IT" sz="1400" b="0" i="0" u="none" strike="noStrike" dirty="0" smtClean="0">
                          <a:solidFill>
                            <a:srgbClr val="000000"/>
                          </a:solidFill>
                          <a:effectLst/>
                          <a:latin typeface="Calibri"/>
                        </a:rPr>
                        <a:t>Acquisizione e progressione del personale</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ALTO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00"/>
                    </a:solidFill>
                  </a:tcPr>
                </a:tc>
                <a:tc>
                  <a:txBody>
                    <a:bodyPr/>
                    <a:lstStyle/>
                    <a:p>
                      <a:pPr marL="285750" indent="-285750" algn="l" fontAlgn="ctr">
                        <a:buFont typeface="Arial" panose="020B0604020202020204" pitchFamily="34" charset="0"/>
                        <a:buChar char="•"/>
                        <a:tabLst/>
                      </a:pPr>
                      <a:r>
                        <a:rPr lang="it-IT" sz="1300" b="0" i="0" u="none" strike="noStrike" dirty="0" smtClean="0">
                          <a:solidFill>
                            <a:schemeClr val="tx1"/>
                          </a:solidFill>
                          <a:effectLst/>
                          <a:latin typeface="+mn-lt"/>
                        </a:rPr>
                        <a:t>P</a:t>
                      </a:r>
                      <a:r>
                        <a:rPr lang="it-IT" sz="1300" b="0" i="0" u="none" strike="noStrike" baseline="0" dirty="0" smtClean="0">
                          <a:solidFill>
                            <a:schemeClr val="tx1"/>
                          </a:solidFill>
                          <a:effectLst/>
                          <a:latin typeface="+mn-lt"/>
                        </a:rPr>
                        <a:t>rocesso di selezione del personale</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Nomina o influenza sulla nomina dei soggetti incaricati delle valutazioni del personale</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Riconoscimento di progressioni economiche o di carriera</a:t>
                      </a:r>
                    </a:p>
                    <a:p>
                      <a:pPr marL="285750" indent="-285750" algn="l" fontAlgn="ctr">
                        <a:buFont typeface="Arial" panose="020B0604020202020204" pitchFamily="34" charset="0"/>
                        <a:buChar char="•"/>
                        <a:tabLst/>
                      </a:pPr>
                      <a:r>
                        <a:rPr lang="it-IT" sz="1300" b="0" i="0" u="none" strike="noStrike" baseline="0" dirty="0" smtClean="0">
                          <a:solidFill>
                            <a:schemeClr val="tx1"/>
                          </a:solidFill>
                          <a:effectLst/>
                          <a:latin typeface="+mn-lt"/>
                        </a:rPr>
                        <a:t>Assunzioni agevolate, stabilizzazioni del personale, piani di esodo, ecc.</a:t>
                      </a:r>
                    </a:p>
                    <a:p>
                      <a:pPr marL="285750" indent="-285750" algn="l" fontAlgn="ctr">
                        <a:buFont typeface="Arial" panose="020B0604020202020204" pitchFamily="34" charset="0"/>
                        <a:buChar char="•"/>
                        <a:tabLst/>
                      </a:pPr>
                      <a:endParaRPr lang="it-IT" sz="14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algn="ctr" fontAlgn="ctr"/>
                      <a:r>
                        <a:rPr lang="it-IT" sz="1400" b="1" i="0" u="none" strike="noStrike" dirty="0" smtClean="0">
                          <a:solidFill>
                            <a:srgbClr val="F2F2F2"/>
                          </a:solidFill>
                          <a:effectLst/>
                          <a:latin typeface="+mn-lt"/>
                        </a:rPr>
                        <a:t>Misure da implementare</a:t>
                      </a:r>
                      <a:endParaRPr lang="it-IT" sz="1400" b="1" i="0" u="none" strike="noStrike" dirty="0">
                        <a:solidFill>
                          <a:srgbClr val="F2F2F2"/>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Pubblicazione sul sito dell’avviso di selezione, delle cause di incompatibilità, e degli iter di selezione</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Pubblicazione sulla intranet di avvisi per copertura di posizioni interne e comunicazione relativi esiti</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Archiviazione formalizzata delle candidature e tracciabilità delle valutazioni dei soggetti valutatori (schede analitiche, verbali di valutazione, ecc.), con maggior ricorso, dove possibile, a prove scritte</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Formalizzazione dei criteri di pianificazione delle assunzioni e delle progressioni di carriera</a:t>
                      </a:r>
                    </a:p>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Sorteggio o comunque rotazione dei membri degli  organi incaricati delle valutazioni in caso di assunzione o progressioni di carriera</a:t>
                      </a:r>
                    </a:p>
                    <a:p>
                      <a:pPr marL="285750" marR="0" indent="-285750" algn="just" defTabSz="987342" rtl="0" eaLnBrk="1" fontAlgn="ctr" latinLnBrk="0" hangingPunct="1">
                        <a:lnSpc>
                          <a:spcPct val="100000"/>
                        </a:lnSpc>
                        <a:spcBef>
                          <a:spcPts val="0"/>
                        </a:spcBef>
                        <a:spcAft>
                          <a:spcPts val="30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Progressioni di carriera: approvazione degli incrementi retributivi di natura discrezionale da parte del C.d.A. (Dirigenti e Quadri) e della Direzione Generale (altri Dipendenti)  </a:t>
                      </a:r>
                    </a:p>
                    <a:p>
                      <a:pPr marL="285750" marR="0" indent="-285750" algn="just" defTabSz="987342" rtl="0" eaLnBrk="1" fontAlgn="ctr" latinLnBrk="0" hangingPunct="1">
                        <a:lnSpc>
                          <a:spcPct val="100000"/>
                        </a:lnSpc>
                        <a:spcBef>
                          <a:spcPts val="0"/>
                        </a:spcBef>
                        <a:spcAft>
                          <a:spcPts val="300"/>
                        </a:spcAft>
                        <a:buClrTx/>
                        <a:buSzTx/>
                        <a:buFont typeface="Arial" panose="020B0604020202020204" pitchFamily="34" charset="0"/>
                        <a:buChar char="•"/>
                        <a:tabLst/>
                        <a:defRPr/>
                      </a:pPr>
                      <a:r>
                        <a:rPr lang="it-IT" sz="1300" b="0" i="0" u="none" strike="noStrike" kern="1200" baseline="0" dirty="0" smtClean="0">
                          <a:solidFill>
                            <a:srgbClr val="000000"/>
                          </a:solidFill>
                          <a:effectLst/>
                          <a:latin typeface="+mn-lt"/>
                          <a:ea typeface="+mn-ea"/>
                          <a:cs typeface="+mn-cs"/>
                        </a:rPr>
                        <a:t>Assunzioni agevolate, stabilizzazioni, piani di esodo, ecc.: segregazione tra il soggetto che definisce i criteri di incentivazione e quello che effettua la negoziazione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233551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2</a:t>
            </a:r>
            <a:r>
              <a:rPr lang="it-IT" sz="2400" b="1" cap="all" dirty="0" smtClean="0">
                <a:solidFill>
                  <a:srgbClr val="93100D"/>
                </a:solidFill>
                <a:ea typeface="Tahoma" panose="020B0604030504040204" pitchFamily="34" charset="0"/>
                <a:cs typeface="Tahoma" panose="020B0604030504040204" pitchFamily="34" charset="0"/>
              </a:rPr>
              <a:t>. AFFIDAMENTO DI LAVORI SERVIZI O FORNITURE</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2953874516"/>
              </p:ext>
            </p:extLst>
          </p:nvPr>
        </p:nvGraphicFramePr>
        <p:xfrm>
          <a:off x="431800" y="828714"/>
          <a:ext cx="9314171" cy="4736250"/>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1224000">
                <a:tc>
                  <a:txBody>
                    <a:bodyPr/>
                    <a:lstStyle/>
                    <a:p>
                      <a:pPr algn="ctr" fontAlgn="t"/>
                      <a:r>
                        <a:rPr lang="it-IT" sz="1400" b="0" i="0" u="none" strike="noStrike" dirty="0" smtClean="0">
                          <a:solidFill>
                            <a:srgbClr val="000000"/>
                          </a:solidFill>
                          <a:effectLst/>
                          <a:latin typeface="+mn-lt"/>
                        </a:rPr>
                        <a:t>Contratti Pubblici (procedure ex D. </a:t>
                      </a:r>
                      <a:r>
                        <a:rPr lang="it-IT" sz="1400" b="0" i="0" u="none" strike="noStrike" dirty="0" err="1" smtClean="0">
                          <a:solidFill>
                            <a:srgbClr val="000000"/>
                          </a:solidFill>
                          <a:effectLst/>
                          <a:latin typeface="+mn-lt"/>
                        </a:rPr>
                        <a:t>Lgs</a:t>
                      </a:r>
                      <a:r>
                        <a:rPr lang="it-IT" sz="1400" b="0" i="0" u="none" strike="noStrike" dirty="0" smtClean="0">
                          <a:solidFill>
                            <a:srgbClr val="000000"/>
                          </a:solidFill>
                          <a:effectLst/>
                          <a:latin typeface="+mn-lt"/>
                        </a:rPr>
                        <a:t>. 163/06)</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ALTO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00"/>
                    </a:solidFill>
                  </a:tcPr>
                </a:tc>
                <a:tc>
                  <a:txBody>
                    <a:bodyPr/>
                    <a:lstStyle/>
                    <a:p>
                      <a:pPr marL="0" indent="0" algn="l" fontAlgn="t">
                        <a:buFont typeface="Arial" panose="020B0604020202020204" pitchFamily="34" charset="0"/>
                        <a:buNone/>
                        <a:tabLst/>
                      </a:pPr>
                      <a:r>
                        <a:rPr lang="it-IT" sz="1300" b="0" i="0" u="none" strike="noStrike" dirty="0" smtClean="0">
                          <a:solidFill>
                            <a:srgbClr val="000000"/>
                          </a:solidFill>
                          <a:effectLst/>
                          <a:latin typeface="+mn-lt"/>
                        </a:rPr>
                        <a:t>Procedure ex</a:t>
                      </a:r>
                      <a:r>
                        <a:rPr lang="it-IT" sz="1300" b="0" i="0" u="none" strike="noStrike" baseline="0" dirty="0" smtClean="0">
                          <a:solidFill>
                            <a:srgbClr val="000000"/>
                          </a:solidFill>
                          <a:effectLst/>
                          <a:latin typeface="+mn-lt"/>
                        </a:rPr>
                        <a:t> D. Lgs. 163/06:</a:t>
                      </a:r>
                      <a:endParaRPr lang="it-IT" sz="1300" b="0" i="0" u="none" strike="noStrike" dirty="0" smtClean="0">
                        <a:solidFill>
                          <a:srgbClr val="000000"/>
                        </a:solidFill>
                        <a:effectLst/>
                        <a:latin typeface="+mn-lt"/>
                      </a:endParaRPr>
                    </a:p>
                    <a:p>
                      <a:pPr marL="285750" marR="0" indent="-285750" algn="l" defTabSz="987342"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Definizione dei requisiti di accesso</a:t>
                      </a:r>
                    </a:p>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Definizione del</a:t>
                      </a:r>
                      <a:r>
                        <a:rPr lang="it-IT" sz="1300" b="0" i="0" u="none" strike="noStrike" baseline="0" dirty="0" smtClean="0">
                          <a:solidFill>
                            <a:srgbClr val="000000"/>
                          </a:solidFill>
                          <a:effectLst/>
                          <a:latin typeface="+mn-lt"/>
                        </a:rPr>
                        <a:t> capitolato</a:t>
                      </a:r>
                      <a:r>
                        <a:rPr lang="it-IT" sz="1300" b="0" i="0" u="none" strike="noStrike" dirty="0" smtClean="0">
                          <a:solidFill>
                            <a:srgbClr val="000000"/>
                          </a:solidFill>
                          <a:effectLst/>
                          <a:latin typeface="+mn-lt"/>
                        </a:rPr>
                        <a:t> tecnico</a:t>
                      </a:r>
                    </a:p>
                    <a:p>
                      <a:pPr marL="285750" indent="-285750" algn="l" fontAlgn="t">
                        <a:buFont typeface="Arial" panose="020B0604020202020204" pitchFamily="34" charset="0"/>
                        <a:buChar char="•"/>
                        <a:tabLst/>
                      </a:pPr>
                      <a:r>
                        <a:rPr lang="it-IT" sz="1300" b="0" i="0" u="none" strike="noStrike" baseline="0" dirty="0" smtClean="0">
                          <a:solidFill>
                            <a:srgbClr val="000000"/>
                          </a:solidFill>
                          <a:effectLst/>
                          <a:latin typeface="+mn-lt"/>
                        </a:rPr>
                        <a:t>Definizione della base d’asta </a:t>
                      </a:r>
                    </a:p>
                    <a:p>
                      <a:pPr marL="285750" indent="-285750" algn="l" fontAlgn="t">
                        <a:buFont typeface="Arial" panose="020B0604020202020204" pitchFamily="34" charset="0"/>
                        <a:buChar char="•"/>
                        <a:tabLst/>
                      </a:pPr>
                      <a:r>
                        <a:rPr lang="it-IT" sz="1300" b="0" i="0" u="none" strike="noStrike" baseline="0" dirty="0" smtClean="0">
                          <a:solidFill>
                            <a:srgbClr val="000000"/>
                          </a:solidFill>
                          <a:effectLst/>
                          <a:latin typeface="+mn-lt"/>
                        </a:rPr>
                        <a:t>Definizione dei </a:t>
                      </a:r>
                      <a:r>
                        <a:rPr lang="it-IT" sz="1300" b="0" i="0" u="none" strike="noStrike" dirty="0" smtClean="0">
                          <a:solidFill>
                            <a:srgbClr val="000000"/>
                          </a:solidFill>
                          <a:effectLst/>
                          <a:latin typeface="+mn-lt"/>
                        </a:rPr>
                        <a:t>lotti</a:t>
                      </a:r>
                    </a:p>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Definizione dei criteri</a:t>
                      </a:r>
                      <a:r>
                        <a:rPr lang="it-IT" sz="1300" b="0" i="0" u="none" strike="noStrike" baseline="0" dirty="0" smtClean="0">
                          <a:solidFill>
                            <a:srgbClr val="000000"/>
                          </a:solidFill>
                          <a:effectLst/>
                          <a:latin typeface="+mn-lt"/>
                        </a:rPr>
                        <a:t> di </a:t>
                      </a:r>
                      <a:r>
                        <a:rPr lang="it-IT" sz="1300" b="0" i="0" u="none" strike="noStrike" dirty="0" smtClean="0">
                          <a:solidFill>
                            <a:srgbClr val="000000"/>
                          </a:solidFill>
                          <a:effectLst/>
                          <a:latin typeface="+mn-lt"/>
                        </a:rPr>
                        <a:t>aggiudicazione</a:t>
                      </a:r>
                    </a:p>
                    <a:p>
                      <a:pPr marL="285750" marR="0" indent="-285750" algn="l" defTabSz="987342"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Individuazione della procedura da applicare</a:t>
                      </a:r>
                    </a:p>
                    <a:p>
                      <a:pPr marL="285750" marR="0" indent="-285750" algn="l" defTabSz="987342"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Nomina RUP</a:t>
                      </a:r>
                    </a:p>
                    <a:p>
                      <a:pPr marL="285750" marR="0" indent="-285750" algn="l" defTabSz="987342"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Nomina delle Commissioni nei casi</a:t>
                      </a:r>
                      <a:r>
                        <a:rPr lang="it-IT" sz="1300" b="0" i="0" u="none" strike="noStrike" baseline="0" dirty="0" smtClean="0">
                          <a:solidFill>
                            <a:srgbClr val="000000"/>
                          </a:solidFill>
                          <a:effectLst/>
                          <a:latin typeface="+mn-lt"/>
                        </a:rPr>
                        <a:t> previsti ex </a:t>
                      </a:r>
                      <a:r>
                        <a:rPr lang="it-IT" sz="1300" b="0" i="0" u="none" strike="noStrike" baseline="0" dirty="0" err="1" smtClean="0">
                          <a:solidFill>
                            <a:srgbClr val="000000"/>
                          </a:solidFill>
                          <a:effectLst/>
                          <a:latin typeface="+mn-lt"/>
                        </a:rPr>
                        <a:t>lege</a:t>
                      </a:r>
                      <a:endParaRPr lang="it-IT" sz="1300" b="0" i="0" u="none" strike="noStrike" dirty="0" smtClean="0">
                        <a:solidFill>
                          <a:srgbClr val="000000"/>
                        </a:solidFill>
                        <a:effectLst/>
                        <a:latin typeface="+mn-lt"/>
                      </a:endParaRPr>
                    </a:p>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Processo di valutazione delle offerte</a:t>
                      </a:r>
                    </a:p>
                    <a:p>
                      <a:pPr marL="285750" marR="0" indent="-285750" algn="l" defTabSz="987461"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Gestione dei vincoli per subappalto</a:t>
                      </a:r>
                    </a:p>
                    <a:p>
                      <a:pPr marL="285750" marR="0" indent="-285750" algn="l" defTabSz="987461"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Provvedimenti</a:t>
                      </a:r>
                      <a:r>
                        <a:rPr lang="it-IT" sz="1300" b="0" i="0" u="none" strike="noStrike" baseline="0" dirty="0" smtClean="0">
                          <a:solidFill>
                            <a:srgbClr val="000000"/>
                          </a:solidFill>
                          <a:effectLst/>
                          <a:latin typeface="+mn-lt"/>
                        </a:rPr>
                        <a:t> di revoca o ri-pianificazione del bando</a:t>
                      </a:r>
                      <a:endParaRPr lang="it-IT" sz="1300" b="0" i="0" u="none" strike="noStrike" dirty="0" smtClean="0">
                        <a:solidFill>
                          <a:srgbClr val="000000"/>
                        </a:solidFill>
                        <a:effectLst/>
                        <a:latin typeface="+mn-lt"/>
                      </a:endParaRPr>
                    </a:p>
                    <a:p>
                      <a:pPr marL="285750" marR="0" indent="-285750" algn="l" defTabSz="987461"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300" b="0" i="0" u="none" strike="noStrike" dirty="0" smtClean="0">
                          <a:solidFill>
                            <a:srgbClr val="000000"/>
                          </a:solidFill>
                          <a:effectLst/>
                          <a:latin typeface="+mn-lt"/>
                        </a:rPr>
                        <a:t>Gestione delle varianti in corso di esecuzione</a:t>
                      </a:r>
                    </a:p>
                    <a:p>
                      <a:pPr marL="285750" indent="-285750" algn="l" fontAlgn="t">
                        <a:buFont typeface="Arial" panose="020B0604020202020204" pitchFamily="34" charset="0"/>
                        <a:buChar char="•"/>
                        <a:tabLst/>
                      </a:pPr>
                      <a:r>
                        <a:rPr lang="it-IT" sz="1300" b="0" i="0" u="none" strike="noStrike" dirty="0" smtClean="0">
                          <a:solidFill>
                            <a:srgbClr val="000000"/>
                          </a:solidFill>
                          <a:effectLst/>
                          <a:latin typeface="+mn-lt"/>
                        </a:rPr>
                        <a:t>Validazione dei SAL e dei riscontri d’avvenuta prestazione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algn="ctr" fontAlgn="ctr"/>
                      <a:r>
                        <a:rPr lang="it-IT" sz="1400" b="1" i="0" u="none" strike="noStrike" dirty="0" smtClean="0">
                          <a:solidFill>
                            <a:srgbClr val="F2F2F2"/>
                          </a:solidFill>
                          <a:effectLst/>
                          <a:latin typeface="+mn-lt"/>
                        </a:rPr>
                        <a:t>Misure da implementare</a:t>
                      </a:r>
                      <a:endParaRPr lang="it-IT" sz="1400" b="1" i="0" u="none" strike="noStrike" dirty="0">
                        <a:solidFill>
                          <a:srgbClr val="F2F2F2"/>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algn="just">
                        <a:lnSpc>
                          <a:spcPct val="115000"/>
                        </a:lnSpc>
                        <a:spcAft>
                          <a:spcPts val="1000"/>
                        </a:spcAft>
                      </a:pPr>
                      <a:r>
                        <a:rPr lang="it-IT" sz="1300" dirty="0" smtClean="0">
                          <a:effectLst/>
                          <a:latin typeface="+mn-lt"/>
                          <a:ea typeface="Calibri"/>
                          <a:cs typeface="Times New Roman"/>
                        </a:rPr>
                        <a:t>Legenda:</a:t>
                      </a:r>
                    </a:p>
                    <a:p>
                      <a:pPr algn="just">
                        <a:lnSpc>
                          <a:spcPct val="115000"/>
                        </a:lnSpc>
                        <a:spcAft>
                          <a:spcPts val="1000"/>
                        </a:spcAft>
                      </a:pPr>
                      <a:r>
                        <a:rPr lang="it-IT" sz="1300" dirty="0" smtClean="0">
                          <a:effectLst/>
                          <a:latin typeface="+mn-lt"/>
                          <a:ea typeface="Calibri"/>
                          <a:cs typeface="Times New Roman"/>
                        </a:rPr>
                        <a:t>* </a:t>
                      </a:r>
                      <a:r>
                        <a:rPr lang="it-IT" sz="1300" dirty="0" smtClean="0">
                          <a:effectLst/>
                          <a:latin typeface="+mn-lt"/>
                          <a:ea typeface="Calibri"/>
                          <a:cs typeface="Times New Roman"/>
                          <a:sym typeface="Wingdings"/>
                        </a:rPr>
                        <a:t></a:t>
                      </a:r>
                      <a:r>
                        <a:rPr lang="it-IT" sz="1300" dirty="0" smtClean="0">
                          <a:effectLst/>
                          <a:latin typeface="+mn-lt"/>
                          <a:ea typeface="Calibri"/>
                          <a:cs typeface="Times New Roman"/>
                        </a:rPr>
                        <a:t> per maggiori dettagli si vedano anche le indicazioni</a:t>
                      </a:r>
                      <a:r>
                        <a:rPr lang="it-IT" sz="1300" baseline="0" dirty="0" smtClean="0">
                          <a:effectLst/>
                          <a:latin typeface="+mn-lt"/>
                          <a:ea typeface="Calibri"/>
                          <a:cs typeface="Times New Roman"/>
                        </a:rPr>
                        <a:t> della</a:t>
                      </a:r>
                      <a:r>
                        <a:rPr lang="it-IT" sz="1300" dirty="0" smtClean="0">
                          <a:effectLst/>
                          <a:latin typeface="+mn-lt"/>
                          <a:ea typeface="Calibri"/>
                          <a:cs typeface="Times New Roman"/>
                        </a:rPr>
                        <a:t> Direttiva della Giunta Capitolina del 20 gennaio 2015 in materia di contratti e appalti</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2910760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2</a:t>
            </a:r>
            <a:r>
              <a:rPr lang="it-IT" sz="2400" b="1" cap="all" dirty="0" smtClean="0">
                <a:solidFill>
                  <a:srgbClr val="93100D"/>
                </a:solidFill>
                <a:ea typeface="Tahoma" panose="020B0604030504040204" pitchFamily="34" charset="0"/>
                <a:cs typeface="Tahoma" panose="020B0604030504040204" pitchFamily="34" charset="0"/>
              </a:rPr>
              <a:t>. AFFIDAMENTO DI LAVORI SERVIZI O FORNITURE</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2875349687"/>
              </p:ext>
            </p:extLst>
          </p:nvPr>
        </p:nvGraphicFramePr>
        <p:xfrm>
          <a:off x="431800" y="696876"/>
          <a:ext cx="9314171" cy="6359958"/>
        </p:xfrm>
        <a:graphic>
          <a:graphicData uri="http://schemas.openxmlformats.org/drawingml/2006/table">
            <a:tbl>
              <a:tblPr/>
              <a:tblGrid>
                <a:gridCol w="9314171"/>
              </a:tblGrid>
              <a:tr h="396054">
                <a:tc>
                  <a:txBody>
                    <a:bodyPr/>
                    <a:lstStyle/>
                    <a:p>
                      <a:pPr algn="ctr" fontAlgn="ctr"/>
                      <a:r>
                        <a:rPr lang="it-IT" sz="1400" b="1" i="0" u="none" strike="noStrike" dirty="0" smtClean="0">
                          <a:solidFill>
                            <a:srgbClr val="F2F2F2"/>
                          </a:solidFill>
                          <a:effectLst/>
                          <a:latin typeface="+mn-lt"/>
                        </a:rPr>
                        <a:t>Misure da implementare</a:t>
                      </a:r>
                      <a:endParaRPr lang="it-IT" sz="1400" b="1" i="0" u="none" strike="noStrike" dirty="0">
                        <a:solidFill>
                          <a:srgbClr val="F2F2F2"/>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5963904">
                <a:tc>
                  <a:txBody>
                    <a:bodyPr/>
                    <a:lstStyle/>
                    <a:p>
                      <a:pPr marL="285750" marR="0" lvl="0" indent="-285750" algn="just" defTabSz="987342" rtl="0" eaLnBrk="1" fontAlgn="auto" latinLnBrk="0" hangingPunct="1">
                        <a:lnSpc>
                          <a:spcPct val="100000"/>
                        </a:lnSpc>
                        <a:spcBef>
                          <a:spcPts val="0"/>
                        </a:spcBef>
                        <a:spcAft>
                          <a:spcPts val="1000"/>
                        </a:spcAft>
                        <a:buClrTx/>
                        <a:buSzTx/>
                        <a:buFont typeface="Arial"/>
                        <a:buChar char="•"/>
                        <a:tabLst>
                          <a:tab pos="457200" algn="l"/>
                        </a:tabLst>
                        <a:defRPr/>
                      </a:pPr>
                      <a:r>
                        <a:rPr lang="it-IT" sz="1300" kern="1200" dirty="0" smtClean="0">
                          <a:solidFill>
                            <a:schemeClr val="tx1"/>
                          </a:solidFill>
                          <a:effectLst/>
                          <a:latin typeface="+mn-lt"/>
                          <a:ea typeface="Calibri"/>
                          <a:cs typeface="Times New Roman"/>
                        </a:rPr>
                        <a:t>Rafforzamento delle misure di monitoraggio dei razionali sottostanti alla divisione in lotti dei singoli bandi</a:t>
                      </a:r>
                    </a:p>
                    <a:p>
                      <a:pPr marL="285750" marR="0" lvl="0" indent="-285750" algn="just" defTabSz="987342" rtl="0" eaLnBrk="1" fontAlgn="auto" latinLnBrk="0" hangingPunct="1">
                        <a:lnSpc>
                          <a:spcPct val="100000"/>
                        </a:lnSpc>
                        <a:spcBef>
                          <a:spcPts val="0"/>
                        </a:spcBef>
                        <a:spcAft>
                          <a:spcPts val="1000"/>
                        </a:spcAft>
                        <a:buClrTx/>
                        <a:buSzTx/>
                        <a:buFont typeface="Arial"/>
                        <a:buChar char="•"/>
                        <a:tabLst>
                          <a:tab pos="457200" algn="l"/>
                        </a:tabLst>
                        <a:defRPr/>
                      </a:pPr>
                      <a:r>
                        <a:rPr lang="it-IT" sz="1300" kern="1200" dirty="0" smtClean="0">
                          <a:solidFill>
                            <a:schemeClr val="tx1"/>
                          </a:solidFill>
                          <a:effectLst/>
                          <a:latin typeface="+mn-lt"/>
                          <a:ea typeface="Calibri"/>
                          <a:cs typeface="Times New Roman"/>
                        </a:rPr>
                        <a:t>Rafforzamento dei criteri di ricorso anche ad elementi di benchmark esterno per la definizione della base d’asta</a:t>
                      </a:r>
                    </a:p>
                    <a:p>
                      <a:pPr marL="285750" marR="0" lvl="0" indent="-285750" algn="just" defTabSz="987342" rtl="0" eaLnBrk="1" fontAlgn="auto" latinLnBrk="0" hangingPunct="1">
                        <a:lnSpc>
                          <a:spcPct val="100000"/>
                        </a:lnSpc>
                        <a:spcBef>
                          <a:spcPts val="0"/>
                        </a:spcBef>
                        <a:spcAft>
                          <a:spcPts val="1000"/>
                        </a:spcAft>
                        <a:buClrTx/>
                        <a:buSzTx/>
                        <a:buFont typeface="Arial"/>
                        <a:buChar char="•"/>
                        <a:tabLst>
                          <a:tab pos="457200" algn="l"/>
                        </a:tabLst>
                        <a:defRPr/>
                      </a:pPr>
                      <a:r>
                        <a:rPr lang="it-IT" sz="1300" kern="1200" dirty="0" smtClean="0">
                          <a:solidFill>
                            <a:schemeClr val="tx1"/>
                          </a:solidFill>
                          <a:effectLst/>
                          <a:latin typeface="+mn-lt"/>
                          <a:ea typeface="Calibri"/>
                          <a:cs typeface="Times New Roman"/>
                        </a:rPr>
                        <a:t>Monitoraggio del rispetto dell’obiettivo di pubblicazione dei bandi nel più breve tempo possibile e, tendenzialmente, entro 120 giorni dall’approvazione del budget, evitando di pubblicare bandi nel mese di agosto salvo casi di reale necessità ed urgenza*</a:t>
                      </a:r>
                    </a:p>
                    <a:p>
                      <a:pPr marL="285750" lvl="0" indent="-285750" algn="just" defTabSz="987342" rtl="0" eaLnBrk="1" latinLnBrk="0" hangingPunct="1">
                        <a:lnSpc>
                          <a:spcPct val="100000"/>
                        </a:lnSpc>
                        <a:spcAft>
                          <a:spcPts val="1000"/>
                        </a:spcAft>
                        <a:buFont typeface="Arial"/>
                        <a:buChar char="•"/>
                        <a:tabLst>
                          <a:tab pos="457200" algn="l"/>
                        </a:tabLst>
                      </a:pPr>
                      <a:r>
                        <a:rPr lang="it-IT" sz="1300" kern="1200" dirty="0" smtClean="0">
                          <a:solidFill>
                            <a:schemeClr val="tx1"/>
                          </a:solidFill>
                          <a:effectLst/>
                          <a:latin typeface="+mn-lt"/>
                          <a:ea typeface="Calibri"/>
                          <a:cs typeface="Times New Roman"/>
                        </a:rPr>
                        <a:t>Monitoraggio con controlli di secondo livello sui presidi di controllo sul rispetto dei seguenti principi e formalizzati in procedura: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ricorrere in via preferenziale a procedure di gara aperta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principio di nomina della Commissione successivamente alla data di presentazione dell’offerta nei casi previsti dalla normativa </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privilegiare l’offerta economicamente più vantaggiosa solo nei casi in cui sia oggettivamente necessario per migliorare il servizio o il progetto</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attestarsi preferibilmente al rapporto 60/40 tra offerta tecnica e offerta economica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limitare il più possibile le voci che comportano valutazioni ampiamente discrezionali della commissione aggiudicatrice e evitare di inserire nei capitolati voci tecniche che attengono o dovrebbero attenere ai requisiti minimi di partecipazione</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specificare sempre i criteri motivazionali e, quando necessario, i sotto-criteri di attribuzione dei punteggi</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motivare adeguatamente le determinazioni a contrarre che prevedano il ricorso a procedure negoziate ex art. 122 c. 7 del Codice dei Contratti, specificando le ragioni per cui si è ritenuto di non procedere a una gara aperta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attenersi rigorosamente ai limiti alle perizie di varianti stabiliti ex lege</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limitare allo stretto indispensabile denominazioni commerciali di determinati prodotti seguiti dalla parola “equivalente” o simile negli atti di gara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ridurre allo stretto indispensabile l’indicazione di prodotti o servizi oggetto di privativa industriale, predisponendo nel caso di inserimento una relazione esplicativa</a:t>
                      </a:r>
                    </a:p>
                    <a:p>
                      <a:pPr marL="742950" lvl="1" indent="-285750" algn="just" defTabSz="987342" rtl="0" eaLnBrk="1" latinLnBrk="0" hangingPunct="1">
                        <a:lnSpc>
                          <a:spcPct val="100000"/>
                        </a:lnSpc>
                        <a:spcAft>
                          <a:spcPts val="0"/>
                        </a:spcAft>
                        <a:buFont typeface="Arial"/>
                        <a:buChar char="•"/>
                        <a:tabLst>
                          <a:tab pos="914400" algn="l"/>
                        </a:tabLst>
                      </a:pPr>
                      <a:r>
                        <a:rPr lang="it-IT" sz="1300" kern="1200" dirty="0" smtClean="0">
                          <a:solidFill>
                            <a:schemeClr val="tx1"/>
                          </a:solidFill>
                          <a:effectLst/>
                          <a:latin typeface="+mn-lt"/>
                          <a:ea typeface="Calibri"/>
                          <a:cs typeface="Times New Roman"/>
                        </a:rPr>
                        <a:t>controlli sull’applicazione delle altre misure previste dal punto 7 al punto 20 del paragrafo E della la Direttiva della Giunta Capitolina in materia di contratti e appalti</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285732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2</a:t>
            </a:r>
            <a:r>
              <a:rPr lang="it-IT" sz="2400" b="1" cap="all" dirty="0" smtClean="0">
                <a:solidFill>
                  <a:srgbClr val="93100D"/>
                </a:solidFill>
                <a:ea typeface="Tahoma" panose="020B0604030504040204" pitchFamily="34" charset="0"/>
                <a:cs typeface="Tahoma" panose="020B0604030504040204" pitchFamily="34" charset="0"/>
              </a:rPr>
              <a:t>. AFFIDAMENTO DI LAVORI SERVIZI O FORNITURE</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2771504443"/>
              </p:ext>
            </p:extLst>
          </p:nvPr>
        </p:nvGraphicFramePr>
        <p:xfrm>
          <a:off x="431800" y="828714"/>
          <a:ext cx="9314171" cy="5609400"/>
        </p:xfrm>
        <a:graphic>
          <a:graphicData uri="http://schemas.openxmlformats.org/drawingml/2006/table">
            <a:tbl>
              <a:tblPr/>
              <a:tblGrid>
                <a:gridCol w="9314171"/>
              </a:tblGrid>
              <a:tr h="360000">
                <a:tc>
                  <a:txBody>
                    <a:bodyPr/>
                    <a:lstStyle/>
                    <a:p>
                      <a:pPr algn="ctr" fontAlgn="ctr"/>
                      <a:r>
                        <a:rPr lang="it-IT" sz="1400" b="1" i="0" u="none" strike="noStrike" dirty="0" smtClean="0">
                          <a:solidFill>
                            <a:srgbClr val="F2F2F2"/>
                          </a:solidFill>
                          <a:effectLst/>
                          <a:latin typeface="+mn-lt"/>
                        </a:rPr>
                        <a:t>Misure da implementare</a:t>
                      </a:r>
                      <a:endParaRPr lang="it-IT" sz="1400" b="1" i="0" u="none" strike="noStrike" dirty="0">
                        <a:solidFill>
                          <a:srgbClr val="F2F2F2"/>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720152">
                <a:tc>
                  <a:txBody>
                    <a:bodyPr/>
                    <a:lstStyle/>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Perfezionamento</a:t>
                      </a:r>
                      <a:r>
                        <a:rPr lang="it-IT" sz="1300" baseline="0" dirty="0" smtClean="0">
                          <a:effectLst/>
                          <a:latin typeface="+mn-lt"/>
                          <a:ea typeface="Calibri"/>
                          <a:cs typeface="Times New Roman"/>
                        </a:rPr>
                        <a:t> dei</a:t>
                      </a:r>
                      <a:r>
                        <a:rPr lang="it-IT" sz="1300" dirty="0" smtClean="0">
                          <a:effectLst/>
                          <a:latin typeface="+mn-lt"/>
                          <a:ea typeface="Calibri"/>
                          <a:cs typeface="Times New Roman"/>
                        </a:rPr>
                        <a:t> flussi informativi già introdotti nei confronti di RPC e Direzione aziendale, per attivazione delle misure di monitoraggio, nei seguenti casi*:</a:t>
                      </a:r>
                    </a:p>
                    <a:p>
                      <a:pPr marL="742950" lvl="1" indent="-285750" algn="just">
                        <a:lnSpc>
                          <a:spcPct val="100000"/>
                        </a:lnSpc>
                        <a:spcAft>
                          <a:spcPts val="0"/>
                        </a:spcAft>
                        <a:buFont typeface="Arial"/>
                        <a:buChar char="•"/>
                        <a:tabLst>
                          <a:tab pos="914400" algn="l"/>
                        </a:tabLst>
                      </a:pPr>
                      <a:r>
                        <a:rPr lang="it-IT" sz="1100" dirty="0" smtClean="0">
                          <a:effectLst/>
                          <a:latin typeface="+mn-lt"/>
                          <a:ea typeface="Calibri"/>
                          <a:cs typeface="Times New Roman"/>
                        </a:rPr>
                        <a:t>nei casi di ritardo di pubblicazione dei bandi rispetto a quanto previsto ai punti precedenti, specificando le ragioni del ritardo</a:t>
                      </a:r>
                    </a:p>
                    <a:p>
                      <a:pPr marL="742950" lvl="1" indent="-285750" algn="just">
                        <a:lnSpc>
                          <a:spcPct val="100000"/>
                        </a:lnSpc>
                        <a:spcAft>
                          <a:spcPts val="0"/>
                        </a:spcAft>
                        <a:buFont typeface="Arial"/>
                        <a:buChar char="•"/>
                        <a:tabLst>
                          <a:tab pos="914400" algn="l"/>
                        </a:tabLst>
                      </a:pPr>
                      <a:r>
                        <a:rPr lang="it-IT" sz="1100" dirty="0" smtClean="0">
                          <a:effectLst/>
                          <a:latin typeface="+mn-lt"/>
                          <a:ea typeface="Calibri"/>
                          <a:cs typeface="Times New Roman"/>
                        </a:rPr>
                        <a:t>per le procedure sotto-soglia, se la base d’asta è superiore all’80%, illustrando sinteticamente le ragioni della scelta</a:t>
                      </a:r>
                    </a:p>
                    <a:p>
                      <a:pPr marL="742950" lvl="1" indent="-285750" algn="just">
                        <a:lnSpc>
                          <a:spcPct val="100000"/>
                        </a:lnSpc>
                        <a:spcAft>
                          <a:spcPts val="0"/>
                        </a:spcAft>
                        <a:buFont typeface="Arial"/>
                        <a:buChar char="•"/>
                        <a:tabLst>
                          <a:tab pos="914400" algn="l"/>
                        </a:tabLst>
                      </a:pPr>
                      <a:r>
                        <a:rPr lang="it-IT" sz="1100" dirty="0" smtClean="0">
                          <a:effectLst/>
                          <a:latin typeface="+mn-lt"/>
                          <a:ea typeface="Calibri"/>
                          <a:cs typeface="Times New Roman"/>
                        </a:rPr>
                        <a:t>per la predisposizione di flussi informativi relativamente agli affidamenti diretti, alle procedure di estrema urgenza, alle procedure negoziate ex art. 122 c. 7, alle convenzioni stipulate con cooperative sociali, ai casi di aggiudicazione provvisoria, ai casi di mancata stipula del contratto nei tempi previsti, alle procedure per le quali il collaudo non sia intervenuto nei tempi previsti, alle perizie di varianti, all’imprevedibilità di opere complementari</a:t>
                      </a:r>
                    </a:p>
                    <a:p>
                      <a:pPr marL="742950" lvl="1" indent="-285750" algn="just">
                        <a:lnSpc>
                          <a:spcPct val="100000"/>
                        </a:lnSpc>
                        <a:spcAft>
                          <a:spcPts val="0"/>
                        </a:spcAft>
                        <a:buFont typeface="Arial"/>
                        <a:buChar char="•"/>
                        <a:tabLst>
                          <a:tab pos="914400" algn="l"/>
                        </a:tabLst>
                      </a:pPr>
                      <a:endParaRPr lang="it-IT" sz="1100" dirty="0" smtClean="0">
                        <a:effectLst/>
                        <a:latin typeface="+mn-lt"/>
                        <a:ea typeface="Calibri"/>
                        <a:cs typeface="Times New Roman"/>
                      </a:endParaRP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Monitoraggio dell’effettivo rafforzamento dei controlli</a:t>
                      </a:r>
                      <a:r>
                        <a:rPr lang="it-IT" sz="1300" baseline="0" dirty="0" smtClean="0">
                          <a:effectLst/>
                          <a:latin typeface="+mn-lt"/>
                          <a:ea typeface="Calibri"/>
                          <a:cs typeface="Times New Roman"/>
                        </a:rPr>
                        <a:t> previsti in procedura sul</a:t>
                      </a:r>
                      <a:r>
                        <a:rPr lang="it-IT" sz="1300" dirty="0" smtClean="0">
                          <a:effectLst/>
                          <a:latin typeface="+mn-lt"/>
                          <a:ea typeface="Calibri"/>
                          <a:cs typeface="Times New Roman"/>
                        </a:rPr>
                        <a:t>a valutazione di congruità delle offerte, avvalendosi delle prerogative riconosciute dall’art. 86 c. 3 del Codice dei contratti*</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Per gli appalti o contratti per servizi, forniture e lavori, monitoraggio</a:t>
                      </a:r>
                      <a:r>
                        <a:rPr lang="it-IT" sz="1300" baseline="0" dirty="0" smtClean="0">
                          <a:effectLst/>
                          <a:latin typeface="+mn-lt"/>
                          <a:ea typeface="Calibri"/>
                          <a:cs typeface="Times New Roman"/>
                        </a:rPr>
                        <a:t> dell’effettivo </a:t>
                      </a:r>
                      <a:r>
                        <a:rPr lang="it-IT" sz="1300" dirty="0" smtClean="0">
                          <a:effectLst/>
                          <a:latin typeface="+mn-lt"/>
                          <a:ea typeface="Calibri"/>
                          <a:cs typeface="Times New Roman"/>
                        </a:rPr>
                        <a:t>ricorso in via preferenziale alla formula dell’accordo quadro (almeno triennale), con suddivisione, tutte le volte che sia possibile, in lotti funzionali conformemente alle relative previsioni normative e con previsione dei limiti all’aggiudicazione da parte del medesimo operatore economico di più lotti*</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Rafforzamento delle logiche di tenuta e aggiornamento dell’albo fornitori, anche nel rispetto del principio di limitazione alla misura strettamente indispensabile degli affidamenti diretti, ricorrendo preferibilmente a gara informale a inviti riservata a operatori economici iscritti in appositi elenchi. Comunicazione della volontà di ricorrere in via esclusiva alle imprese iscritte, per tutti gli affidamenti per le quali leggi e regolamenti attribuiscono discrezionalità nell’individuazione dei soggetti da consultare*</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Rafforzamento dei controlli periodici di</a:t>
                      </a:r>
                      <a:r>
                        <a:rPr lang="it-IT" sz="1300" baseline="0" dirty="0" smtClean="0">
                          <a:effectLst/>
                          <a:latin typeface="+mn-lt"/>
                          <a:ea typeface="Calibri"/>
                          <a:cs typeface="Times New Roman"/>
                        </a:rPr>
                        <a:t> secondo e terzo livello </a:t>
                      </a:r>
                      <a:r>
                        <a:rPr lang="it-IT" sz="1300" dirty="0" smtClean="0">
                          <a:effectLst/>
                          <a:latin typeface="+mn-lt"/>
                          <a:ea typeface="Calibri"/>
                          <a:cs typeface="Times New Roman"/>
                        </a:rPr>
                        <a:t>sull’albo fornitori e introduzione di logiche di vendor rating</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Rafforzamento delle misure di ottimizzazione dei processi di acquisto, volte ad assicurare che l’aggiudicazione avvenga il più rapidamente possibile, la stipula del contratto avvenga entro i termini ex lege e il collaudo avvenga nei tempi previsti*</a:t>
                      </a:r>
                    </a:p>
                    <a:p>
                      <a:pPr marL="342900" lvl="0" indent="-342900" algn="just">
                        <a:lnSpc>
                          <a:spcPct val="100000"/>
                        </a:lnSpc>
                        <a:spcAft>
                          <a:spcPts val="1000"/>
                        </a:spcAft>
                        <a:buFont typeface="Arial"/>
                        <a:buChar char="•"/>
                        <a:tabLst>
                          <a:tab pos="457200" algn="l"/>
                        </a:tabLst>
                      </a:pPr>
                      <a:r>
                        <a:rPr lang="it-IT" sz="1300" kern="1200" dirty="0" smtClean="0">
                          <a:solidFill>
                            <a:schemeClr val="tx1"/>
                          </a:solidFill>
                          <a:effectLst/>
                          <a:latin typeface="+mn-lt"/>
                          <a:ea typeface="Calibri"/>
                          <a:cs typeface="Times New Roman"/>
                        </a:rPr>
                        <a:t>E’ preferibile, qualora la struttura organizzativa lo consenta, nominare come RUP la medesima persona </a:t>
                      </a:r>
                      <a:r>
                        <a:rPr lang="it-IT" sz="1300" dirty="0" smtClean="0">
                          <a:effectLst/>
                          <a:latin typeface="+mn-lt"/>
                          <a:ea typeface="Calibri"/>
                          <a:cs typeface="Times New Roman"/>
                        </a:rPr>
                        <a:t>su più procedure gestite contemporaneamente dalla stesso centro di spesa, rafforzando le logiche di rotazione dell’incarico di RUP* </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922417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2</a:t>
            </a:r>
            <a:r>
              <a:rPr lang="it-IT" sz="2400" b="1" cap="all" dirty="0" smtClean="0">
                <a:solidFill>
                  <a:srgbClr val="93100D"/>
                </a:solidFill>
                <a:ea typeface="Tahoma" panose="020B0604030504040204" pitchFamily="34" charset="0"/>
                <a:cs typeface="Tahoma" panose="020B0604030504040204" pitchFamily="34" charset="0"/>
              </a:rPr>
              <a:t>. AFFIDAMENTO DI LAVORI SERVIZI O FORNITURE</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208674921"/>
              </p:ext>
            </p:extLst>
          </p:nvPr>
        </p:nvGraphicFramePr>
        <p:xfrm>
          <a:off x="431800" y="828714"/>
          <a:ext cx="9314171" cy="2058480"/>
        </p:xfrm>
        <a:graphic>
          <a:graphicData uri="http://schemas.openxmlformats.org/drawingml/2006/table">
            <a:tbl>
              <a:tblPr/>
              <a:tblGrid>
                <a:gridCol w="9314171"/>
              </a:tblGrid>
              <a:tr h="360000">
                <a:tc>
                  <a:txBody>
                    <a:bodyPr/>
                    <a:lstStyle/>
                    <a:p>
                      <a:pPr algn="ctr" fontAlgn="ctr"/>
                      <a:r>
                        <a:rPr lang="it-IT" sz="1400" b="1" i="0" u="none" strike="noStrike" dirty="0" smtClean="0">
                          <a:solidFill>
                            <a:srgbClr val="F2F2F2"/>
                          </a:solidFill>
                          <a:effectLst/>
                          <a:latin typeface="+mn-lt"/>
                        </a:rPr>
                        <a:t>Misure da implementare</a:t>
                      </a:r>
                      <a:endParaRPr lang="it-IT" sz="1400" b="1" i="0" u="none" strike="noStrike" dirty="0">
                        <a:solidFill>
                          <a:srgbClr val="F2F2F2"/>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r>
              <a:tr h="720152">
                <a:tc>
                  <a:txBody>
                    <a:bodyPr/>
                    <a:lstStyle/>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Monitoraggio dell’effettivo rafforzamento della frequenza e dei controlli nonchè miglioramento della tracciabilità delle verifiche sull’attività svolta dai fornitori</a:t>
                      </a:r>
                      <a:r>
                        <a:rPr lang="it-IT" sz="1300" baseline="0" dirty="0" smtClean="0">
                          <a:effectLst/>
                          <a:latin typeface="+mn-lt"/>
                          <a:ea typeface="Calibri"/>
                          <a:cs typeface="Times New Roman"/>
                        </a:rPr>
                        <a:t> / SAL / collaudi</a:t>
                      </a:r>
                      <a:r>
                        <a:rPr lang="it-IT" sz="1300" dirty="0" smtClean="0">
                          <a:effectLst/>
                          <a:latin typeface="+mn-lt"/>
                          <a:ea typeface="Calibri"/>
                          <a:cs typeface="Times New Roman"/>
                        </a:rPr>
                        <a:t> e contestuale applicazione di penali in casi di irregolarità </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Archiviazione formalizzata dei DDT, di tutti i verbali di collaudo e dei documenti alla base dei SAL</a:t>
                      </a:r>
                    </a:p>
                    <a:p>
                      <a:pPr marL="342900" lvl="0" indent="-342900" algn="just">
                        <a:lnSpc>
                          <a:spcPct val="100000"/>
                        </a:lnSpc>
                        <a:spcAft>
                          <a:spcPts val="1000"/>
                        </a:spcAft>
                        <a:buFont typeface="Arial"/>
                        <a:buChar char="•"/>
                        <a:tabLst>
                          <a:tab pos="457200" algn="l"/>
                        </a:tabLst>
                      </a:pPr>
                      <a:r>
                        <a:rPr lang="it-IT" sz="1300" dirty="0" smtClean="0">
                          <a:effectLst/>
                          <a:latin typeface="+mn-lt"/>
                          <a:ea typeface="Calibri"/>
                          <a:cs typeface="Times New Roman"/>
                        </a:rPr>
                        <a:t>Necessità di ottenere autorizzazione dalla Direzione aziendale in caso di revoca o ri-pianificazione dei bandi, con controlli di secondo livello volti a monitorare la corretta applicazione nei casi di revoca</a:t>
                      </a:r>
                    </a:p>
                    <a:p>
                      <a:pPr marL="0" indent="0" algn="just" fontAlgn="ctr">
                        <a:lnSpc>
                          <a:spcPct val="100000"/>
                        </a:lnSpc>
                        <a:spcAft>
                          <a:spcPts val="300"/>
                        </a:spcAft>
                        <a:buFont typeface="Arial" panose="020B0604020202020204" pitchFamily="34" charset="0"/>
                        <a:buNone/>
                      </a:pPr>
                      <a:endParaRPr lang="it-IT" sz="1200" b="0" i="0" u="none" strike="noStrike" kern="1200" baseline="0" dirty="0" smtClean="0">
                        <a:solidFill>
                          <a:srgbClr val="000000"/>
                        </a:solidFill>
                        <a:effectLst/>
                        <a:latin typeface="+mn-lt"/>
                        <a:ea typeface="+mn-ea"/>
                        <a:cs typeface="+mn-cs"/>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921792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808064" y="190800"/>
            <a:ext cx="7560840" cy="539750"/>
          </a:xfrm>
          <a:prstGeom prst="rect">
            <a:avLst/>
          </a:prstGeom>
        </p:spPr>
        <p:txBody>
          <a:bodyPr vert="horz" lIns="0" tIns="0" rIns="0" bIns="0" rtlCol="0" anchor="t" anchorCtr="0">
            <a:noAutofit/>
          </a:bodyPr>
          <a:lstStyle>
            <a:lvl1pPr algn="ctr" defTabSz="987342" rtl="0" eaLnBrk="1" latinLnBrk="0" hangingPunct="1">
              <a:spcBef>
                <a:spcPct val="0"/>
              </a:spcBef>
              <a:buNone/>
              <a:defRPr sz="4800" kern="1200">
                <a:solidFill>
                  <a:schemeClr val="tx1"/>
                </a:solidFill>
                <a:latin typeface="+mj-lt"/>
                <a:ea typeface="+mj-ea"/>
                <a:cs typeface="+mj-cs"/>
              </a:defRPr>
            </a:lvl1pPr>
          </a:lstStyle>
          <a:p>
            <a:pPr algn="l" defTabSz="987461">
              <a:lnSpc>
                <a:spcPts val="3000"/>
              </a:lnSpc>
              <a:spcAft>
                <a:spcPts val="600"/>
              </a:spcAft>
            </a:pPr>
            <a:r>
              <a:rPr lang="it-IT" sz="2400" b="1" cap="all" dirty="0">
                <a:solidFill>
                  <a:srgbClr val="93100D"/>
                </a:solidFill>
                <a:ea typeface="Tahoma" panose="020B0604030504040204" pitchFamily="34" charset="0"/>
                <a:cs typeface="Tahoma" panose="020B0604030504040204" pitchFamily="34" charset="0"/>
              </a:rPr>
              <a:t>3</a:t>
            </a:r>
            <a:r>
              <a:rPr lang="it-IT" sz="2400" b="1" cap="all" dirty="0" smtClean="0">
                <a:solidFill>
                  <a:srgbClr val="93100D"/>
                </a:solidFill>
                <a:ea typeface="Tahoma" panose="020B0604030504040204" pitchFamily="34" charset="0"/>
                <a:cs typeface="Tahoma" panose="020B0604030504040204" pitchFamily="34" charset="0"/>
              </a:rPr>
              <a:t>. ALTRI PROFILI DI RISCHIO ALTO</a:t>
            </a:r>
            <a:endParaRPr lang="it-IT" sz="2400" b="1" cap="all" dirty="0">
              <a:solidFill>
                <a:srgbClr val="93100D"/>
              </a:solidFill>
              <a:ea typeface="Tahoma" panose="020B0604030504040204" pitchFamily="34" charset="0"/>
              <a:cs typeface="Tahoma" panose="020B0604030504040204" pitchFamily="34" charset="0"/>
            </a:endParaRPr>
          </a:p>
          <a:p>
            <a:pPr algn="l" defTabSz="987461">
              <a:lnSpc>
                <a:spcPts val="3000"/>
              </a:lnSpc>
              <a:spcAft>
                <a:spcPts val="600"/>
              </a:spcAft>
            </a:pPr>
            <a:r>
              <a:rPr lang="it-IT" sz="2400" cap="all" dirty="0" smtClean="0"/>
              <a:t> </a:t>
            </a:r>
            <a:endParaRPr lang="it-IT" sz="2400" cap="all" dirty="0"/>
          </a:p>
        </p:txBody>
      </p:sp>
      <p:graphicFrame>
        <p:nvGraphicFramePr>
          <p:cNvPr id="2" name="Tabella 1"/>
          <p:cNvGraphicFramePr>
            <a:graphicFrameLocks noGrp="1"/>
          </p:cNvGraphicFramePr>
          <p:nvPr>
            <p:extLst>
              <p:ext uri="{D42A27DB-BD31-4B8C-83A1-F6EECF244321}">
                <p14:modId xmlns:p14="http://schemas.microsoft.com/office/powerpoint/2010/main" xmlns="" val="3146751854"/>
              </p:ext>
            </p:extLst>
          </p:nvPr>
        </p:nvGraphicFramePr>
        <p:xfrm>
          <a:off x="431800" y="720130"/>
          <a:ext cx="9314171" cy="2759348"/>
        </p:xfrm>
        <a:graphic>
          <a:graphicData uri="http://schemas.openxmlformats.org/drawingml/2006/table">
            <a:tbl>
              <a:tblPr/>
              <a:tblGrid>
                <a:gridCol w="2880000"/>
                <a:gridCol w="1224456"/>
                <a:gridCol w="5209715"/>
              </a:tblGrid>
              <a:tr h="504056">
                <a:tc>
                  <a:txBody>
                    <a:bodyPr/>
                    <a:lstStyle/>
                    <a:p>
                      <a:pPr algn="ctr" fontAlgn="ctr"/>
                      <a:r>
                        <a:rPr lang="it-IT" sz="1400" b="1" i="0" u="none" strike="noStrike" dirty="0" smtClean="0">
                          <a:solidFill>
                            <a:srgbClr val="F2F2F2"/>
                          </a:solidFill>
                          <a:effectLst/>
                          <a:latin typeface="Calibri"/>
                        </a:rPr>
                        <a:t>Area</a:t>
                      </a:r>
                      <a:r>
                        <a:rPr lang="it-IT" sz="1400" b="1" i="0" u="none" strike="noStrike" baseline="0" dirty="0" smtClean="0">
                          <a:solidFill>
                            <a:srgbClr val="F2F2F2"/>
                          </a:solidFill>
                          <a:effectLst/>
                          <a:latin typeface="Calibri"/>
                        </a:rPr>
                        <a:t> di rischio</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000" b="1" i="0" u="none" strike="noStrike" dirty="0" smtClean="0">
                          <a:solidFill>
                            <a:srgbClr val="F2F2F2"/>
                          </a:solidFill>
                          <a:effectLst/>
                          <a:latin typeface="Calibri"/>
                        </a:rPr>
                        <a:t>Massima esposizione al</a:t>
                      </a:r>
                      <a:r>
                        <a:rPr lang="it-IT" sz="1000" b="1" i="0" u="none" strike="noStrike" baseline="0" dirty="0" smtClean="0">
                          <a:solidFill>
                            <a:srgbClr val="F2F2F2"/>
                          </a:solidFill>
                          <a:effectLst/>
                          <a:latin typeface="Calibri"/>
                        </a:rPr>
                        <a:t> rischio rilevata in mappatura</a:t>
                      </a:r>
                      <a:endParaRPr lang="it-IT" sz="10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c>
                  <a:txBody>
                    <a:bodyPr/>
                    <a:lstStyle/>
                    <a:p>
                      <a:pPr algn="ctr" fontAlgn="ctr"/>
                      <a:r>
                        <a:rPr lang="it-IT" sz="1400" b="1" i="0" u="none" strike="noStrike" dirty="0" smtClean="0">
                          <a:solidFill>
                            <a:srgbClr val="F2F2F2"/>
                          </a:solidFill>
                          <a:effectLst/>
                          <a:latin typeface="Calibri"/>
                        </a:rPr>
                        <a:t>Ambiti</a:t>
                      </a:r>
                      <a:r>
                        <a:rPr lang="it-IT" sz="1400" b="1" i="0" u="none" strike="noStrike" baseline="0" dirty="0" smtClean="0">
                          <a:solidFill>
                            <a:srgbClr val="F2F2F2"/>
                          </a:solidFill>
                          <a:effectLst/>
                          <a:latin typeface="Calibri"/>
                        </a:rPr>
                        <a:t> di maggior sensibilità</a:t>
                      </a:r>
                      <a:endParaRPr lang="it-IT" sz="1400" b="1" i="0" u="none" strike="noStrike" dirty="0">
                        <a:solidFill>
                          <a:srgbClr val="F2F2F2"/>
                        </a:solidFill>
                        <a:effectLst/>
                        <a:latin typeface="Calibri"/>
                      </a:endParaRPr>
                    </a:p>
                  </a:txBody>
                  <a:tcPr marL="6758" marR="6758" marT="67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04040"/>
                    </a:solidFill>
                  </a:tcPr>
                </a:tc>
              </a:tr>
              <a:tr h="1008112">
                <a:tc>
                  <a:txBody>
                    <a:bodyPr/>
                    <a:lstStyle/>
                    <a:p>
                      <a:pPr algn="ctr" fontAlgn="t"/>
                      <a:r>
                        <a:rPr lang="it-IT" sz="1400" dirty="0" smtClean="0">
                          <a:effectLst/>
                          <a:latin typeface="+mn-lt"/>
                          <a:ea typeface="Calibri"/>
                          <a:cs typeface="Times New Roman"/>
                        </a:rPr>
                        <a:t>Gestione del servizio Recupero Risorsa Rifiuti</a:t>
                      </a:r>
                      <a:endParaRPr lang="it-IT" sz="140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ctr" fontAlgn="ctr">
                        <a:spcAft>
                          <a:spcPts val="0"/>
                        </a:spcAft>
                        <a:buFont typeface="Arial" panose="020B0604020202020204" pitchFamily="34" charset="0"/>
                        <a:buNone/>
                        <a:tabLst/>
                      </a:pPr>
                      <a:r>
                        <a:rPr lang="it-IT" sz="1400" b="0" i="0" u="none" strike="noStrike" baseline="0" dirty="0" smtClean="0">
                          <a:solidFill>
                            <a:srgbClr val="000000"/>
                          </a:solidFill>
                          <a:effectLst/>
                          <a:latin typeface="+mn-lt"/>
                        </a:rPr>
                        <a:t>ALTO</a:t>
                      </a:r>
                    </a:p>
                  </a:txBody>
                  <a:tcPr marL="72000" marR="108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00"/>
                    </a:solidFill>
                  </a:tcPr>
                </a:tc>
                <a:tc>
                  <a:txBody>
                    <a:bodyPr/>
                    <a:lstStyle/>
                    <a:p>
                      <a:pPr marL="285750" indent="-285750" algn="l" fontAlgn="t">
                        <a:buFont typeface="Arial" panose="020B0604020202020204" pitchFamily="34" charset="0"/>
                        <a:buChar char="•"/>
                        <a:tabLst/>
                      </a:pPr>
                      <a:r>
                        <a:rPr lang="it-IT" sz="1300" b="0" i="0" u="none" strike="noStrike" kern="1200" baseline="0" dirty="0" smtClean="0">
                          <a:solidFill>
                            <a:srgbClr val="000000"/>
                          </a:solidFill>
                          <a:effectLst/>
                          <a:latin typeface="+mn-lt"/>
                          <a:ea typeface="+mn-ea"/>
                          <a:cs typeface="+mn-cs"/>
                        </a:rPr>
                        <a:t>Gestione degli appaltatori dei servizi di raccolta / trattamento dei rifiuti: rischio di omessa segnalazione dell'inosservanza dei tempi, delle non conformità o della mancata ovvero irregolare esecuzione di servizi</a:t>
                      </a:r>
                    </a:p>
                    <a:p>
                      <a:pPr marL="285750" indent="-285750" algn="l" fontAlgn="ctr">
                        <a:buFont typeface="Arial" panose="020B0604020202020204" pitchFamily="34" charset="0"/>
                        <a:buChar char="•"/>
                        <a:tabLst/>
                      </a:pPr>
                      <a:endParaRPr lang="it-IT" sz="1400" b="0" i="0" u="none" strike="noStrike" dirty="0" smtClean="0">
                        <a:solidFill>
                          <a:schemeClr val="tx1"/>
                        </a:solidFill>
                        <a:effectLst/>
                        <a:latin typeface="+mn-lt"/>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60000">
                <a:tc gridSpan="3">
                  <a:txBody>
                    <a:bodyPr/>
                    <a:lstStyle/>
                    <a:p>
                      <a:pPr marL="0" marR="0" indent="0" algn="ctr" defTabSz="987461" rtl="0" eaLnBrk="1" fontAlgn="ctr" latinLnBrk="0" hangingPunct="1">
                        <a:lnSpc>
                          <a:spcPts val="1920"/>
                        </a:lnSpc>
                        <a:spcBef>
                          <a:spcPts val="0"/>
                        </a:spcBef>
                        <a:spcAft>
                          <a:spcPts val="0"/>
                        </a:spcAft>
                        <a:buClrTx/>
                        <a:buSzTx/>
                        <a:buFontTx/>
                        <a:buNone/>
                        <a:tabLst/>
                        <a:defRPr/>
                      </a:pPr>
                      <a:r>
                        <a:rPr lang="it-IT" sz="1400" b="1" i="0" u="none" strike="noStrike" kern="1200" dirty="0" smtClean="0">
                          <a:solidFill>
                            <a:srgbClr val="F2F2F2"/>
                          </a:solidFill>
                          <a:effectLst/>
                          <a:latin typeface="Calibri"/>
                          <a:ea typeface="+mn-ea"/>
                          <a:cs typeface="+mn-cs"/>
                        </a:rPr>
                        <a:t>Misure da implementare</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20152">
                <a:tc gridSpan="3">
                  <a:txBody>
                    <a:bodyPr/>
                    <a:lstStyle/>
                    <a:p>
                      <a:pPr marL="285750" indent="-285750" algn="just" fontAlgn="ctr">
                        <a:spcAft>
                          <a:spcPts val="300"/>
                        </a:spcAft>
                        <a:buFont typeface="Arial" panose="020B0604020202020204" pitchFamily="34" charset="0"/>
                        <a:buChar char="•"/>
                      </a:pPr>
                      <a:r>
                        <a:rPr lang="it-IT" sz="1300" b="0" i="0" u="none" strike="noStrike" kern="1200" baseline="0" dirty="0" smtClean="0">
                          <a:solidFill>
                            <a:srgbClr val="000000"/>
                          </a:solidFill>
                          <a:effectLst/>
                          <a:latin typeface="+mn-lt"/>
                          <a:ea typeface="+mn-ea"/>
                          <a:cs typeface="+mn-cs"/>
                        </a:rPr>
                        <a:t>Rafforzamento dei processi di controllo in loco sulle attività di raccolta affidate in appalto, con introduzione di controlli di secondo e terzo livello in merito a tracciabilità dei riscontri documentali sulle attività svolte, non conformità, applicazioni di penali, ecc.</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it-IT" sz="1290" b="0" i="0" u="none" strike="noStrike" dirty="0">
                        <a:solidFill>
                          <a:srgbClr val="000000"/>
                        </a:solidFill>
                        <a:effectLst/>
                        <a:latin typeface="Calibri"/>
                      </a:endParaRP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xmlns="" val="2664737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Consulting general</Template>
  <TotalTime>0</TotalTime>
  <Words>5907</Words>
  <Application>Microsoft Office PowerPoint</Application>
  <PresentationFormat>Personalizzato</PresentationFormat>
  <Paragraphs>863</Paragraphs>
  <Slides>37</Slides>
  <Notes>3</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Tema di Office</vt:lpstr>
      <vt:lpstr>Ama S.p.A.  Piano di Prevenzione della Corruzione ex L. 190/12   Programma delle misure di rafforzamento 2016-2018      Definito dal Responsabile per la Prevenzione della Corruzione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2015-03-04T12:09:41Z</dcterms:created>
  <dcterms:modified xsi:type="dcterms:W3CDTF">2016-01-28T14:28:18Z</dcterms:modified>
</cp:coreProperties>
</file>